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rels" ContentType="application/vnd.openxmlformats-package.relationships+xml"/>
  <Override PartName="/ppt/slides/slide14.xml" ContentType="application/vnd.openxmlformats-officedocument.presentationml.slide+xml"/>
  <Override PartName="/ppt/embeddings/oleObject8.bin" ContentType="application/vnd.openxmlformats-officedocument.oleObject"/>
  <Override PartName="/ppt/embeddings/oleObject1.bin" ContentType="application/vnd.openxmlformats-officedocument.oleObject"/>
  <Default Extension="xml" ContentType="application/xml"/>
  <Override PartName="/ppt/tableStyles.xml" ContentType="application/vnd.openxmlformats-officedocument.presentationml.tableStyles+xml"/>
  <Override PartName="/ppt/embeddings/Microsoft_Equation5.bin" ContentType="application/vnd.openxmlformats-officedocument.oleObject"/>
  <Override PartName="/ppt/embeddings/Microsoft_Equation16.bin" ContentType="application/vnd.openxmlformats-officedocument.oleObject"/>
  <Override PartName="/ppt/notesSlides/notesSlide1.xml" ContentType="application/vnd.openxmlformats-officedocument.presentationml.notesSlide+xml"/>
  <Override PartName="/ppt/slides/slide28.xml" ContentType="application/vnd.openxmlformats-officedocument.presentationml.slide+xml"/>
  <Override PartName="/ppt/slides/slide21.xml" ContentType="application/vnd.openxmlformats-officedocument.presentationml.slide+xml"/>
  <Override PartName="/ppt/slides/slide37.xml" ContentType="application/vnd.openxmlformats-officedocument.presentationml.slide+xml"/>
  <Override PartName="/ppt/slides/slide5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30.xml" ContentType="application/vnd.openxmlformats-officedocument.presentationml.slide+xml"/>
  <Override PartName="/ppt/slides/slide13.xml" ContentType="application/vnd.openxmlformats-officedocument.presentationml.slide+xml"/>
  <Override PartName="/ppt/slideMasters/slideMaster1.xml" ContentType="application/vnd.openxmlformats-officedocument.presentationml.slideMaster+xml"/>
  <Override PartName="/ppt/embeddings/oleObject7.bin" ContentType="application/vnd.openxmlformats-officedocument.oleObject"/>
  <Override PartName="/docProps/core.xml" ContentType="application/vnd.openxmlformats-package.core-properties+xml"/>
  <Override PartName="/ppt/embeddings/Microsoft_Equation4.bin" ContentType="application/vnd.openxmlformats-officedocument.oleObject"/>
  <Override PartName="/ppt/embeddings/Microsoft_Equation15.bin" ContentType="application/vnd.openxmlformats-officedocument.oleObject"/>
  <Override PartName="/ppt/handoutMasters/handoutMaster1.xml" ContentType="application/vnd.openxmlformats-officedocument.presentationml.handoutMaster+xml"/>
  <Override PartName="/ppt/slides/slide27.xml" ContentType="application/vnd.openxmlformats-officedocument.presentationml.slide+xml"/>
  <Default Extension="vml" ContentType="application/vnd.openxmlformats-officedocument.vmlDrawing"/>
  <Override PartName="/ppt/slides/slide20.xml" ContentType="application/vnd.openxmlformats-officedocument.presentationml.slide+xml"/>
  <Override PartName="/ppt/slides/slide36.xml" ContentType="application/vnd.openxmlformats-officedocument.presentationml.slide+xml"/>
  <Default Extension="emf" ContentType="image/x-emf"/>
  <Override PartName="/ppt/slides/slide4.xml" ContentType="application/vnd.openxmlformats-officedocument.presentationml.slide+xml"/>
  <Override PartName="/ppt/slides/slide19.xml" ContentType="application/vnd.openxmlformats-officedocument.presentationml.slide+xml"/>
  <Override PartName="/ppt/slideLayouts/slideLayout4.xml" ContentType="application/vnd.openxmlformats-officedocument.presentationml.slideLayout+xml"/>
  <Default Extension="png" ContentType="image/png"/>
  <Override PartName="/ppt/slides/slide12.xml" ContentType="application/vnd.openxmlformats-officedocument.presentationml.slide+xml"/>
  <Override PartName="/ppt/embeddings/oleObject6.bin" ContentType="application/vnd.openxmlformats-officedocument.oleObject"/>
  <Override PartName="/ppt/notesSlides/notesSlide6.xml" ContentType="application/vnd.openxmlformats-officedocument.presentationml.notesSlide+xml"/>
  <Override PartName="/ppt/embeddings/Microsoft_Equation3.bin" ContentType="application/vnd.openxmlformats-officedocument.oleObject"/>
  <Override PartName="/ppt/presProps.xml" ContentType="application/vnd.openxmlformats-officedocument.presentationml.presProps+xml"/>
  <Override PartName="/ppt/embeddings/Microsoft_Equation14.bin" ContentType="application/vnd.openxmlformats-officedocument.oleObject"/>
  <Default Extension="pict" ContentType="image/pict"/>
  <Override PartName="/ppt/slides/slide26.xml" ContentType="application/vnd.openxmlformats-officedocument.presentationml.slide+xml"/>
  <Override PartName="/ppt/slides/slide35.xml" ContentType="application/vnd.openxmlformats-officedocument.presentationml.slide+xml"/>
  <Override PartName="/ppt/tags/tag2.xml" ContentType="application/vnd.openxmlformats-officedocument.presentationml.tags+xml"/>
  <Override PartName="/ppt/slides/slide3.xml" ContentType="application/vnd.openxmlformats-officedocument.presentationml.slide+xml"/>
  <Override PartName="/ppt/slides/slide18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11.xml" ContentType="application/vnd.openxmlformats-officedocument.presentationml.slide+xml"/>
  <Override PartName="/ppt/embeddings/oleObject5.bin" ContentType="application/vnd.openxmlformats-officedocument.oleObject"/>
  <Override PartName="/ppt/embeddings/Microsoft_Equation9.bin" ContentType="application/vnd.openxmlformats-officedocument.oleObject"/>
  <Override PartName="/ppt/notesSlides/notesSlide5.xml" ContentType="application/vnd.openxmlformats-officedocument.presentationml.notesSlide+xml"/>
  <Override PartName="/ppt/embeddings/Microsoft_Equation2.bin" ContentType="application/vnd.openxmlformats-officedocument.oleObject"/>
  <Override PartName="/ppt/embeddings/Microsoft_Equation13.bin" ContentType="application/vnd.openxmlformats-officedocument.oleObject"/>
  <Override PartName="/ppt/slides/slide25.xml" ContentType="application/vnd.openxmlformats-officedocument.presentationml.slide+xml"/>
  <Override PartName="/ppt/slides/slide9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34.xml" ContentType="application/vnd.openxmlformats-officedocument.presentationml.slide+xml"/>
  <Override PartName="/ppt/tags/tag1.xml" ContentType="application/vnd.openxmlformats-officedocument.presentationml.tags+xml"/>
  <Override PartName="/ppt/slides/slide2.xml" ContentType="application/vnd.openxmlformats-officedocument.presentationml.slide+xml"/>
  <Override PartName="/ppt/slideLayouts/slideLayout2.xml" ContentType="application/vnd.openxmlformats-officedocument.presentationml.slideLayout+xml"/>
  <Override PartName="/ppt/slides/slide17.xml" ContentType="application/vnd.openxmlformats-officedocument.presentationml.slide+xml"/>
  <Override PartName="/ppt/slides/slide10.xml" ContentType="application/vnd.openxmlformats-officedocument.presentationml.slide+xml"/>
  <Override PartName="/ppt/embeddings/oleObject4.bin" ContentType="application/vnd.openxmlformats-officedocument.oleObject"/>
  <Default Extension="wmf" ContentType="image/x-wmf"/>
  <Override PartName="/ppt/embeddings/Microsoft_Equation8.bin" ContentType="application/vnd.openxmlformats-officedocument.oleObject"/>
  <Override PartName="/docProps/app.xml" ContentType="application/vnd.openxmlformats-officedocument.extended-properties+xml"/>
  <Override PartName="/ppt/notesSlides/notesSlide4.xml" ContentType="application/vnd.openxmlformats-officedocument.presentationml.notesSlide+xml"/>
  <Override PartName="/ppt/embeddings/Microsoft_Equation1.bin" ContentType="application/vnd.openxmlformats-officedocument.oleObject"/>
  <Override PartName="/ppt/embeddings/Microsoft_Equation12.bin" ContentType="application/vnd.openxmlformats-officedocument.oleObject"/>
  <Override PartName="/ppt/theme/theme3.xml" ContentType="application/vnd.openxmlformats-officedocument.theme+xml"/>
  <Override PartName="/ppt/slideLayouts/slideLayout12.xml" ContentType="application/vnd.openxmlformats-officedocument.presentationml.slideLayout+xml"/>
  <Override PartName="/ppt/slides/slide24.xml" ContentType="application/vnd.openxmlformats-officedocument.presentationml.slide+xml"/>
  <Override PartName="/ppt/slides/slide8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33.xml" ContentType="application/vnd.openxmlformats-officedocument.presentationml.slide+xml"/>
  <Override PartName="/ppt/slides/slide1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16.xml" ContentType="application/vnd.openxmlformats-officedocument.presentationml.slide+xml"/>
  <Default Extension="jpeg" ContentType="image/jpeg"/>
  <Override PartName="/ppt/viewProps.xml" ContentType="application/vnd.openxmlformats-officedocument.presentationml.viewProps+xml"/>
  <Override PartName="/ppt/embeddings/oleObject3.bin" ContentType="application/vnd.openxmlformats-officedocument.oleObject"/>
  <Override PartName="/ppt/embeddings/Microsoft_Equation7.bin" ContentType="application/vnd.openxmlformats-officedocument.oleObject"/>
  <Override PartName="/ppt/notesSlides/notesSlide3.xml" ContentType="application/vnd.openxmlformats-officedocument.presentationml.notesSlide+xml"/>
  <Override PartName="/ppt/embeddings/Microsoft_Equation11.bin" ContentType="application/vnd.openxmlformats-officedocument.oleObject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s/slide23.xml" ContentType="application/vnd.openxmlformats-officedocument.presentationml.slide+xml"/>
  <Override PartName="/ppt/slides/slide7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5.xml" ContentType="application/vnd.openxmlformats-officedocument.presentationml.slide+xml"/>
  <Override PartName="/ppt/embeddings/oleObject9.bin" ContentType="application/vnd.openxmlformats-officedocument.oleObject"/>
  <Override PartName="/ppt/embeddings/oleObject2.bin" ContentType="application/vnd.openxmlformats-officedocument.oleObject"/>
  <Override PartName="/ppt/embeddings/Microsoft_Equation6.bin" ContentType="application/vnd.openxmlformats-officedocument.oleObject"/>
  <Override PartName="/ppt/embeddings/Microsoft_Equation17.bin" ContentType="application/vnd.openxmlformats-officedocument.oleObject"/>
  <Override PartName="/ppt/notesSlides/notesSlide2.xml" ContentType="application/vnd.openxmlformats-officedocument.presentationml.notesSlide+xml"/>
  <Override PartName="/ppt/slides/slide29.xml" ContentType="application/vnd.openxmlformats-officedocument.presentationml.slide+xml"/>
  <Override PartName="/ppt/embeddings/Microsoft_Equation10.bin" ContentType="application/vnd.openxmlformats-officedocument.oleObject"/>
  <Override PartName="/ppt/theme/theme1.xml" ContentType="application/vnd.openxmlformats-officedocument.theme+xml"/>
  <Override PartName="/ppt/slides/slide22.xml" ContentType="application/vnd.openxmlformats-officedocument.presentationml.slide+xml"/>
  <Override PartName="/ppt/slides/slide38.xml" ContentType="application/vnd.openxmlformats-officedocument.presentationml.slide+xml"/>
  <Override PartName="/ppt/presentation.xml" ContentType="application/vnd.openxmlformats-officedocument.presentationml.presentation.main+xml"/>
  <Override PartName="/ppt/slides/slide6.xml" ContentType="application/vnd.openxmlformats-officedocument.presentationml.slide+xml"/>
  <Override PartName="/ppt/slideLayouts/slideLayout1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31.xml" ContentType="application/vnd.openxmlformats-officedocument.presentationml.slide+xml"/>
  <Default Extension="pdf" ContentType="application/pd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SpecialPlsOnTitleSld="0" saveSubsetFonts="1" autoCompressPictures="0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273" r:id="rId2"/>
    <p:sldId id="274" r:id="rId3"/>
    <p:sldId id="408" r:id="rId4"/>
    <p:sldId id="409" r:id="rId5"/>
    <p:sldId id="360" r:id="rId6"/>
    <p:sldId id="361" r:id="rId7"/>
    <p:sldId id="387" r:id="rId8"/>
    <p:sldId id="388" r:id="rId9"/>
    <p:sldId id="379" r:id="rId10"/>
    <p:sldId id="363" r:id="rId11"/>
    <p:sldId id="364" r:id="rId12"/>
    <p:sldId id="365" r:id="rId13"/>
    <p:sldId id="366" r:id="rId14"/>
    <p:sldId id="398" r:id="rId15"/>
    <p:sldId id="320" r:id="rId16"/>
    <p:sldId id="405" r:id="rId17"/>
    <p:sldId id="392" r:id="rId18"/>
    <p:sldId id="385" r:id="rId19"/>
    <p:sldId id="394" r:id="rId20"/>
    <p:sldId id="348" r:id="rId21"/>
    <p:sldId id="301" r:id="rId22"/>
    <p:sldId id="302" r:id="rId23"/>
    <p:sldId id="404" r:id="rId24"/>
    <p:sldId id="395" r:id="rId25"/>
    <p:sldId id="345" r:id="rId26"/>
    <p:sldId id="376" r:id="rId27"/>
    <p:sldId id="381" r:id="rId28"/>
    <p:sldId id="390" r:id="rId29"/>
    <p:sldId id="391" r:id="rId30"/>
    <p:sldId id="403" r:id="rId31"/>
    <p:sldId id="396" r:id="rId32"/>
    <p:sldId id="400" r:id="rId33"/>
    <p:sldId id="401" r:id="rId34"/>
    <p:sldId id="389" r:id="rId35"/>
    <p:sldId id="407" r:id="rId36"/>
    <p:sldId id="406" r:id="rId37"/>
    <p:sldId id="397" r:id="rId38"/>
    <p:sldId id="393" r:id="rId3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prnPr/>
  <p:clrMru>
    <a:srgbClr val="C90000"/>
    <a:srgbClr val="FFFF00"/>
    <a:srgbClr val="CFB41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8563" autoAdjust="0"/>
    <p:restoredTop sz="97454" autoAdjust="0"/>
  </p:normalViewPr>
  <p:slideViewPr>
    <p:cSldViewPr snapToGrid="0" snapToObjects="1">
      <p:cViewPr>
        <p:scale>
          <a:sx n="100" d="100"/>
          <a:sy n="100" d="100"/>
        </p:scale>
        <p:origin x="-2392" y="-4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notesMaster" Target="notesMasters/notesMaster1.xml"/><Relationship Id="rId41" Type="http://schemas.openxmlformats.org/officeDocument/2006/relationships/handoutMaster" Target="handoutMasters/handoutMaster1.xml"/><Relationship Id="rId42" Type="http://schemas.openxmlformats.org/officeDocument/2006/relationships/printerSettings" Target="printerSettings/printerSettings1.bin"/><Relationship Id="rId43" Type="http://schemas.openxmlformats.org/officeDocument/2006/relationships/presProps" Target="presProps.xml"/><Relationship Id="rId44" Type="http://schemas.openxmlformats.org/officeDocument/2006/relationships/viewProps" Target="viewProps.xml"/><Relationship Id="rId4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7.pict"/><Relationship Id="rId2" Type="http://schemas.openxmlformats.org/officeDocument/2006/relationships/image" Target="../media/image91.pict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6.pict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0.pict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7.e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ict"/><Relationship Id="rId4" Type="http://schemas.openxmlformats.org/officeDocument/2006/relationships/image" Target="../media/image125.pict"/><Relationship Id="rId5" Type="http://schemas.openxmlformats.org/officeDocument/2006/relationships/image" Target="../media/image53.pict"/><Relationship Id="rId6" Type="http://schemas.openxmlformats.org/officeDocument/2006/relationships/image" Target="../media/image126.pict"/><Relationship Id="rId1" Type="http://schemas.openxmlformats.org/officeDocument/2006/relationships/image" Target="../media/image122.pict"/><Relationship Id="rId2" Type="http://schemas.openxmlformats.org/officeDocument/2006/relationships/image" Target="../media/image123.pict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Relationship Id="rId2" Type="http://schemas.openxmlformats.org/officeDocument/2006/relationships/image" Target="../media/image1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Relationship Id="rId2" Type="http://schemas.openxmlformats.org/officeDocument/2006/relationships/image" Target="../media/image2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ict"/><Relationship Id="rId2" Type="http://schemas.openxmlformats.org/officeDocument/2006/relationships/image" Target="../media/image25.pict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Relationship Id="rId2" Type="http://schemas.openxmlformats.org/officeDocument/2006/relationships/image" Target="../media/image3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Relationship Id="rId2" Type="http://schemas.openxmlformats.org/officeDocument/2006/relationships/image" Target="../media/image4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pict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pict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7.pict"/><Relationship Id="rId2" Type="http://schemas.openxmlformats.org/officeDocument/2006/relationships/image" Target="../media/image88.pict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4763FA-3F29-474A-9CD2-883E624A86C6}" type="datetime1">
              <a:rPr lang="en-US" smtClean="0"/>
              <a:pPr/>
              <a:t>8/18/14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F82975-29AB-AD4F-97FA-ED7609E49A6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9AFFFC-4CF0-C244-94A4-AE385A65368A}" type="datetime1">
              <a:rPr lang="en-US" smtClean="0"/>
              <a:pPr/>
              <a:t>8/18/14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902235-20BB-0043-9BA6-3CA39F5413C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70957BD7-F297-FB4A-8BC7-2116F06B73CF}" type="slidenum">
              <a:rPr lang="en-GB"/>
              <a:pPr/>
              <a:t>1</a:t>
            </a:fld>
            <a:endParaRPr lang="en-GB"/>
          </a:p>
        </p:txBody>
      </p:sp>
      <p:sp>
        <p:nvSpPr>
          <p:cNvPr id="19459" name="Text Box 1"/>
          <p:cNvSpPr txBox="1">
            <a:spLocks noChangeArrowheads="1"/>
          </p:cNvSpPr>
          <p:nvPr/>
        </p:nvSpPr>
        <p:spPr bwMode="auto">
          <a:xfrm>
            <a:off x="999869" y="686475"/>
            <a:ext cx="4859795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460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90080" cy="4116006"/>
          </a:xfrm>
          <a:noFill/>
          <a:ln/>
        </p:spPr>
        <p:txBody>
          <a:bodyPr lIns="95400" tIns="67320" rIns="95400" bIns="47520"/>
          <a:lstStyle/>
          <a:p>
            <a:pPr eaLnBrk="1" hangingPunct="1">
              <a:lnSpc>
                <a:spcPct val="87000"/>
              </a:lnSpc>
              <a:spcBef>
                <a:spcPts val="45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mtClean="0">
                <a:latin typeface="Arial" charset="0"/>
                <a:ea typeface="Arial Unicode MS" charset="0"/>
                <a:cs typeface="Arial Unicode MS" charset="0"/>
              </a:rPr>
              <a:t>S. Fazio – Brookhaven National Laboratory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FE9293D3-D123-7B45-B367-CE76AB52A6C3}" type="slidenum">
              <a:rPr lang="en-GB"/>
              <a:pPr/>
              <a:t>2</a:t>
            </a:fld>
            <a:endParaRPr lang="en-GB"/>
          </a:p>
        </p:txBody>
      </p:sp>
      <p:sp>
        <p:nvSpPr>
          <p:cNvPr id="21507" name="Text Box 1"/>
          <p:cNvSpPr txBox="1">
            <a:spLocks noChangeArrowheads="1"/>
          </p:cNvSpPr>
          <p:nvPr/>
        </p:nvSpPr>
        <p:spPr bwMode="auto">
          <a:xfrm>
            <a:off x="943130" y="686475"/>
            <a:ext cx="4971743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508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54810" cy="4084802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4338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:p="http://schemas.openxmlformats.org/presentationml/2006/main" xmlns:r="http://schemas.openxmlformats.org/officeDocument/2006/relationships" xmlns:a="http://schemas.openxmlformats.org/drawingml/2006/main" xmlns="" val="1"/>
            </a:ext>
          </a:extLst>
        </p:spPr>
        <p:txBody>
          <a:bodyPr/>
          <a:lstStyle/>
          <a:p>
            <a:pPr eaLnBrk="1" hangingPunct="1"/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433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896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30766" indent="-281064" defTabSz="911896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24255" indent="-224851" defTabSz="911896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573957" indent="-224851" defTabSz="911896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23659" indent="-224851" defTabSz="911896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473361" indent="-224851" algn="ctr" defTabSz="911896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23062" indent="-224851" algn="ctr" defTabSz="911896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372764" indent="-224851" algn="ctr" defTabSz="911896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22466" indent="-224851" algn="ctr" defTabSz="911896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C55699C8-3E56-224D-9E14-285B069D25D1}" type="slidenum">
              <a:rPr lang="en-US" sz="1200" b="0">
                <a:latin typeface="Calibri" charset="0"/>
              </a:rPr>
              <a:pPr eaLnBrk="1" hangingPunct="1"/>
              <a:t>3</a:t>
            </a:fld>
            <a:endParaRPr lang="en-US" sz="1200" b="0" dirty="0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:p="http://schemas.openxmlformats.org/presentationml/2006/main" xmlns:r="http://schemas.openxmlformats.org/officeDocument/2006/relationships" xmlns:a="http://schemas.openxmlformats.org/drawingml/2006/main" xmlns="" val="1"/>
            </a:ext>
          </a:extLst>
        </p:spPr>
        <p:txBody>
          <a:bodyPr/>
          <a:lstStyle/>
          <a:p>
            <a:endParaRPr lang="en-U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638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8773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30766" indent="-281064" defTabSz="908773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24255" indent="-224851" defTabSz="908773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573957" indent="-224851" defTabSz="908773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23659" indent="-224851" defTabSz="908773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473361" indent="-224851" algn="ctr" defTabSz="90877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23062" indent="-224851" algn="ctr" defTabSz="90877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372764" indent="-224851" algn="ctr" defTabSz="90877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22466" indent="-224851" algn="ctr" defTabSz="90877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AF59B806-CB3E-124E-86DA-94EDDA0A24E5}" type="slidenum">
              <a:rPr lang="en-US" sz="1200" b="0">
                <a:solidFill>
                  <a:srgbClr val="000000"/>
                </a:solidFill>
              </a:rPr>
              <a:pPr/>
              <a:t>4</a:t>
            </a:fld>
            <a:endParaRPr lang="en-US" sz="1200" b="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FF37C1CE-D917-6E4A-A250-3B1C291BA48F}" type="slidenum">
              <a:rPr lang="en-GB"/>
              <a:pPr/>
              <a:t>21</a:t>
            </a:fld>
            <a:endParaRPr lang="en-GB"/>
          </a:p>
        </p:txBody>
      </p:sp>
      <p:sp>
        <p:nvSpPr>
          <p:cNvPr id="65539" name="Text Box 1"/>
          <p:cNvSpPr txBox="1">
            <a:spLocks noChangeArrowheads="1"/>
          </p:cNvSpPr>
          <p:nvPr/>
        </p:nvSpPr>
        <p:spPr bwMode="auto">
          <a:xfrm>
            <a:off x="999869" y="686475"/>
            <a:ext cx="4859795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5540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54810" cy="4084802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5893EC8-E9A1-6245-A657-7D8555C0DA8C}" type="slidenum">
              <a:rPr lang="en-GB"/>
              <a:pPr/>
              <a:t>22</a:t>
            </a:fld>
            <a:endParaRPr lang="en-GB"/>
          </a:p>
        </p:txBody>
      </p:sp>
      <p:sp>
        <p:nvSpPr>
          <p:cNvPr id="67587" name="Text Box 1"/>
          <p:cNvSpPr txBox="1">
            <a:spLocks noChangeArrowheads="1"/>
          </p:cNvSpPr>
          <p:nvPr/>
        </p:nvSpPr>
        <p:spPr bwMode="auto">
          <a:xfrm>
            <a:off x="999869" y="686475"/>
            <a:ext cx="4859795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7588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54810" cy="4084802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6949" y="117274"/>
            <a:ext cx="8189785" cy="141718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6948" y="1600531"/>
            <a:ext cx="4013415" cy="450923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31639" y="1600531"/>
            <a:ext cx="4015094" cy="4509234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August 31, 2014</a:t>
            </a:r>
            <a:endParaRPr lang="en-GB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S. Fazio: PANIC 2014 - Hamburg</a:t>
            </a:r>
            <a:endParaRPr lang="en-GB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09DABE-F856-4D4B-BA58-DB075FB76A2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jpeg"/><Relationship Id="rId5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4" Type="http://schemas.openxmlformats.org/officeDocument/2006/relationships/image" Target="../media/image13.pdf"/><Relationship Id="rId5" Type="http://schemas.openxmlformats.org/officeDocument/2006/relationships/image" Target="../media/image14.png"/><Relationship Id="rId6" Type="http://schemas.openxmlformats.org/officeDocument/2006/relationships/oleObject" Target="../embeddings/oleObject5.bin"/><Relationship Id="rId7" Type="http://schemas.openxmlformats.org/officeDocument/2006/relationships/oleObject" Target="../embeddings/oleObject6.bin"/><Relationship Id="rId1" Type="http://schemas.openxmlformats.org/officeDocument/2006/relationships/vmlDrawing" Target="../drawings/vmlDrawing5.vml"/><Relationship Id="rId2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35.png"/><Relationship Id="rId5" Type="http://schemas.openxmlformats.org/officeDocument/2006/relationships/image" Target="../media/image36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4" Type="http://schemas.openxmlformats.org/officeDocument/2006/relationships/image" Target="../media/image39.png"/><Relationship Id="rId5" Type="http://schemas.openxmlformats.org/officeDocument/2006/relationships/image" Target="../media/image40.png"/><Relationship Id="rId6" Type="http://schemas.openxmlformats.org/officeDocument/2006/relationships/image" Target="../media/image41.em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4" Type="http://schemas.openxmlformats.org/officeDocument/2006/relationships/oleObject" Target="../embeddings/oleObject7.bin"/><Relationship Id="rId5" Type="http://schemas.openxmlformats.org/officeDocument/2006/relationships/oleObject" Target="../embeddings/oleObject8.bin"/><Relationship Id="rId1" Type="http://schemas.openxmlformats.org/officeDocument/2006/relationships/vmlDrawing" Target="../drawings/vmlDrawing6.vml"/><Relationship Id="rId2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5.pdf"/><Relationship Id="rId3" Type="http://schemas.openxmlformats.org/officeDocument/2006/relationships/image" Target="../media/image4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4" Type="http://schemas.openxmlformats.org/officeDocument/2006/relationships/image" Target="../media/image49.pdf"/><Relationship Id="rId5" Type="http://schemas.openxmlformats.org/officeDocument/2006/relationships/image" Target="../media/image50.png"/><Relationship Id="rId6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pd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df"/><Relationship Id="rId4" Type="http://schemas.openxmlformats.org/officeDocument/2006/relationships/image" Target="../media/image55.png"/><Relationship Id="rId5" Type="http://schemas.openxmlformats.org/officeDocument/2006/relationships/oleObject" Target="../embeddings/Microsoft_Equation4.bin"/><Relationship Id="rId1" Type="http://schemas.openxmlformats.org/officeDocument/2006/relationships/vmlDrawing" Target="../drawings/vmlDrawing7.vml"/><Relationship Id="rId2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1" Type="http://schemas.openxmlformats.org/officeDocument/2006/relationships/image" Target="../media/image65.pdf"/><Relationship Id="rId12" Type="http://schemas.openxmlformats.org/officeDocument/2006/relationships/image" Target="../media/image66.png"/><Relationship Id="rId13" Type="http://schemas.openxmlformats.org/officeDocument/2006/relationships/oleObject" Target="../embeddings/Microsoft_Equation5.bin"/><Relationship Id="rId14" Type="http://schemas.openxmlformats.org/officeDocument/2006/relationships/image" Target="../media/image67.pdf"/><Relationship Id="rId15" Type="http://schemas.openxmlformats.org/officeDocument/2006/relationships/image" Target="../media/image68.png"/><Relationship Id="rId1" Type="http://schemas.openxmlformats.org/officeDocument/2006/relationships/vmlDrawing" Target="../drawings/vmlDrawing8.vml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57.pdf"/><Relationship Id="rId4" Type="http://schemas.openxmlformats.org/officeDocument/2006/relationships/image" Target="../media/image58.png"/><Relationship Id="rId5" Type="http://schemas.openxmlformats.org/officeDocument/2006/relationships/image" Target="../media/image59.pdf"/><Relationship Id="rId6" Type="http://schemas.openxmlformats.org/officeDocument/2006/relationships/image" Target="../media/image60.png"/><Relationship Id="rId7" Type="http://schemas.openxmlformats.org/officeDocument/2006/relationships/image" Target="../media/image61.pdf"/><Relationship Id="rId8" Type="http://schemas.openxmlformats.org/officeDocument/2006/relationships/image" Target="../media/image62.png"/><Relationship Id="rId9" Type="http://schemas.openxmlformats.org/officeDocument/2006/relationships/image" Target="../media/image63.pdf"/><Relationship Id="rId10" Type="http://schemas.openxmlformats.org/officeDocument/2006/relationships/image" Target="../media/image6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4" Type="http://schemas.openxmlformats.org/officeDocument/2006/relationships/image" Target="../media/image71.pdf"/><Relationship Id="rId5" Type="http://schemas.openxmlformats.org/officeDocument/2006/relationships/image" Target="../media/image72.png"/><Relationship Id="rId6" Type="http://schemas.openxmlformats.org/officeDocument/2006/relationships/image" Target="../media/image73.png"/><Relationship Id="rId7" Type="http://schemas.openxmlformats.org/officeDocument/2006/relationships/image" Target="../media/image74.png"/><Relationship Id="rId8" Type="http://schemas.openxmlformats.org/officeDocument/2006/relationships/image" Target="../media/image75.png"/><Relationship Id="rId9" Type="http://schemas.openxmlformats.org/officeDocument/2006/relationships/image" Target="../media/image76.pdf"/><Relationship Id="rId10" Type="http://schemas.openxmlformats.org/officeDocument/2006/relationships/image" Target="../media/image7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9.pd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78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4" Type="http://schemas.openxmlformats.org/officeDocument/2006/relationships/image" Target="../media/image81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7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4" Type="http://schemas.openxmlformats.org/officeDocument/2006/relationships/image" Target="../media/image83.pdf"/><Relationship Id="rId5" Type="http://schemas.openxmlformats.org/officeDocument/2006/relationships/image" Target="../media/image84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1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5.pdf"/><Relationship Id="rId3" Type="http://schemas.openxmlformats.org/officeDocument/2006/relationships/image" Target="../media/image8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4" Type="http://schemas.openxmlformats.org/officeDocument/2006/relationships/oleObject" Target="../embeddings/Microsoft_Equation6.bin"/><Relationship Id="rId5" Type="http://schemas.openxmlformats.org/officeDocument/2006/relationships/oleObject" Target="../embeddings/Microsoft_Equation7.bin"/><Relationship Id="rId1" Type="http://schemas.openxmlformats.org/officeDocument/2006/relationships/vmlDrawing" Target="../drawings/vmlDrawing9.vml"/><Relationship Id="rId2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df"/><Relationship Id="rId4" Type="http://schemas.openxmlformats.org/officeDocument/2006/relationships/image" Target="../media/image1081.png"/><Relationship Id="rId5" Type="http://schemas.openxmlformats.org/officeDocument/2006/relationships/image" Target="../media/image93.pdf"/><Relationship Id="rId6" Type="http://schemas.openxmlformats.org/officeDocument/2006/relationships/image" Target="../media/image1101.png"/><Relationship Id="rId7" Type="http://schemas.openxmlformats.org/officeDocument/2006/relationships/oleObject" Target="../embeddings/Microsoft_Equation8.bin"/><Relationship Id="rId8" Type="http://schemas.openxmlformats.org/officeDocument/2006/relationships/oleObject" Target="../embeddings/Microsoft_Equation9.bin"/><Relationship Id="rId9" Type="http://schemas.openxmlformats.org/officeDocument/2006/relationships/image" Target="../media/image94.pdf"/><Relationship Id="rId10" Type="http://schemas.openxmlformats.org/officeDocument/2006/relationships/image" Target="../media/image1121.png"/><Relationship Id="rId11" Type="http://schemas.openxmlformats.org/officeDocument/2006/relationships/image" Target="../media/image95.png"/><Relationship Id="rId1" Type="http://schemas.openxmlformats.org/officeDocument/2006/relationships/vmlDrawing" Target="../drawings/vmlDrawing10.vml"/><Relationship Id="rId2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df"/><Relationship Id="rId4" Type="http://schemas.openxmlformats.org/officeDocument/2006/relationships/image" Target="../media/image1161.png"/><Relationship Id="rId5" Type="http://schemas.openxmlformats.org/officeDocument/2006/relationships/oleObject" Target="../embeddings/Microsoft_Equation10.bin"/><Relationship Id="rId6" Type="http://schemas.openxmlformats.org/officeDocument/2006/relationships/image" Target="../media/image98.pdf"/><Relationship Id="rId7" Type="http://schemas.openxmlformats.org/officeDocument/2006/relationships/image" Target="../media/image1181.png"/><Relationship Id="rId1" Type="http://schemas.openxmlformats.org/officeDocument/2006/relationships/vmlDrawing" Target="../drawings/vmlDrawing11.vml"/><Relationship Id="rId2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tags" Target="../tags/tag1.xml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9.pdf"/><Relationship Id="rId3" Type="http://schemas.openxmlformats.org/officeDocument/2006/relationships/image" Target="../media/image12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quation11.bin"/><Relationship Id="rId4" Type="http://schemas.openxmlformats.org/officeDocument/2006/relationships/image" Target="../media/image99.pdf"/><Relationship Id="rId5" Type="http://schemas.openxmlformats.org/officeDocument/2006/relationships/image" Target="../media/image126.png"/><Relationship Id="rId1" Type="http://schemas.openxmlformats.org/officeDocument/2006/relationships/vmlDrawing" Target="../drawings/vmlDrawing12.vml"/><Relationship Id="rId2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4" Type="http://schemas.openxmlformats.org/officeDocument/2006/relationships/image" Target="../media/image104.png"/><Relationship Id="rId5" Type="http://schemas.openxmlformats.org/officeDocument/2006/relationships/image" Target="../media/image105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4" Type="http://schemas.openxmlformats.org/officeDocument/2006/relationships/image" Target="../media/image108.png"/><Relationship Id="rId5" Type="http://schemas.openxmlformats.org/officeDocument/2006/relationships/image" Target="../media/image109.png"/><Relationship Id="rId6" Type="http://schemas.openxmlformats.org/officeDocument/2006/relationships/image" Target="../media/image110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4" Type="http://schemas.openxmlformats.org/officeDocument/2006/relationships/image" Target="../media/image113.png"/><Relationship Id="rId5" Type="http://schemas.openxmlformats.org/officeDocument/2006/relationships/image" Target="../media/image114.png"/><Relationship Id="rId6" Type="http://schemas.openxmlformats.org/officeDocument/2006/relationships/image" Target="../media/image115.png"/><Relationship Id="rId7" Type="http://schemas.openxmlformats.org/officeDocument/2006/relationships/image" Target="../media/image116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4" Type="http://schemas.openxmlformats.org/officeDocument/2006/relationships/image" Target="../media/image119.emf"/><Relationship Id="rId5" Type="http://schemas.openxmlformats.org/officeDocument/2006/relationships/oleObject" Target="../embeddings/oleObject9.bin"/><Relationship Id="rId6" Type="http://schemas.openxmlformats.org/officeDocument/2006/relationships/image" Target="../media/image120.emf"/><Relationship Id="rId7" Type="http://schemas.openxmlformats.org/officeDocument/2006/relationships/image" Target="../media/image121.png"/><Relationship Id="rId1" Type="http://schemas.openxmlformats.org/officeDocument/2006/relationships/vmlDrawing" Target="../drawings/vmlDrawing13.vml"/><Relationship Id="rId2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quation12.bin"/><Relationship Id="rId4" Type="http://schemas.openxmlformats.org/officeDocument/2006/relationships/image" Target="../media/image127.png"/><Relationship Id="rId5" Type="http://schemas.openxmlformats.org/officeDocument/2006/relationships/oleObject" Target="../embeddings/Microsoft_Equation13.bin"/><Relationship Id="rId6" Type="http://schemas.openxmlformats.org/officeDocument/2006/relationships/oleObject" Target="../embeddings/Microsoft_Equation14.bin"/><Relationship Id="rId7" Type="http://schemas.openxmlformats.org/officeDocument/2006/relationships/oleObject" Target="../embeddings/Microsoft_Equation15.bin"/><Relationship Id="rId8" Type="http://schemas.openxmlformats.org/officeDocument/2006/relationships/oleObject" Target="../embeddings/Microsoft_Equation16.bin"/><Relationship Id="rId9" Type="http://schemas.openxmlformats.org/officeDocument/2006/relationships/oleObject" Target="../embeddings/Microsoft_Equation17.bin"/><Relationship Id="rId1" Type="http://schemas.openxmlformats.org/officeDocument/2006/relationships/vmlDrawing" Target="../drawings/vmlDrawing14.vml"/><Relationship Id="rId2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png"/><Relationship Id="rId4" Type="http://schemas.openxmlformats.org/officeDocument/2006/relationships/image" Target="../media/image129.pdf"/><Relationship Id="rId5" Type="http://schemas.openxmlformats.org/officeDocument/2006/relationships/image" Target="../media/image14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8.pd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4" Type="http://schemas.openxmlformats.org/officeDocument/2006/relationships/image" Target="../media/image1.jpeg"/><Relationship Id="rId5" Type="http://schemas.openxmlformats.org/officeDocument/2006/relationships/image" Target="../media/image4.jpeg"/><Relationship Id="rId6" Type="http://schemas.openxmlformats.org/officeDocument/2006/relationships/image" Target="../media/image5.jpeg"/><Relationship Id="rId1" Type="http://schemas.openxmlformats.org/officeDocument/2006/relationships/tags" Target="../tags/tag2.xml"/><Relationship Id="rId2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oleObject" Target="../embeddings/Microsoft_Equation1.bin"/><Relationship Id="rId7" Type="http://schemas.openxmlformats.org/officeDocument/2006/relationships/image" Target="../media/image10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df"/><Relationship Id="rId4" Type="http://schemas.openxmlformats.org/officeDocument/2006/relationships/image" Target="../media/image14.png"/><Relationship Id="rId5" Type="http://schemas.openxmlformats.org/officeDocument/2006/relationships/oleObject" Target="../embeddings/oleObject1.bin"/><Relationship Id="rId6" Type="http://schemas.openxmlformats.org/officeDocument/2006/relationships/image" Target="../media/image15.jpeg"/><Relationship Id="rId7" Type="http://schemas.openxmlformats.org/officeDocument/2006/relationships/image" Target="../media/image16.jpeg"/><Relationship Id="rId8" Type="http://schemas.openxmlformats.org/officeDocument/2006/relationships/image" Target="../media/image17.png"/><Relationship Id="rId9" Type="http://schemas.openxmlformats.org/officeDocument/2006/relationships/oleObject" Target="../embeddings/oleObject2.bin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22.emf"/><Relationship Id="rId5" Type="http://schemas.openxmlformats.org/officeDocument/2006/relationships/image" Target="../media/image23.emf"/><Relationship Id="rId6" Type="http://schemas.openxmlformats.org/officeDocument/2006/relationships/oleObject" Target="../embeddings/oleObject3.bin"/><Relationship Id="rId7" Type="http://schemas.openxmlformats.org/officeDocument/2006/relationships/oleObject" Target="../embeddings/oleObject4.bin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df"/><Relationship Id="rId4" Type="http://schemas.openxmlformats.org/officeDocument/2006/relationships/image" Target="../media/image27.png"/><Relationship Id="rId5" Type="http://schemas.openxmlformats.org/officeDocument/2006/relationships/image" Target="../media/image28.pdf"/><Relationship Id="rId6" Type="http://schemas.openxmlformats.org/officeDocument/2006/relationships/image" Target="../media/image29.png"/><Relationship Id="rId7" Type="http://schemas.openxmlformats.org/officeDocument/2006/relationships/oleObject" Target="../embeddings/Microsoft_Equation2.bin"/><Relationship Id="rId8" Type="http://schemas.openxmlformats.org/officeDocument/2006/relationships/oleObject" Target="../embeddings/Microsoft_Equation3.bin"/><Relationship Id="rId9" Type="http://schemas.openxmlformats.org/officeDocument/2006/relationships/image" Target="../media/image30.png"/><Relationship Id="rId1" Type="http://schemas.openxmlformats.org/officeDocument/2006/relationships/vmlDrawing" Target="../drawings/vmlDrawing4.vml"/><Relationship Id="rId2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" name="Picture 162" descr="eRHIC_Schematic_rev0114_WithBG_Final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1498954" y="2199828"/>
            <a:ext cx="5968175" cy="4020865"/>
          </a:xfrm>
          <a:prstGeom prst="rect">
            <a:avLst/>
          </a:prstGeom>
        </p:spPr>
      </p:pic>
      <p:sp>
        <p:nvSpPr>
          <p:cNvPr id="1843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587644" y="5872640"/>
            <a:ext cx="7870936" cy="699904"/>
          </a:xfrm>
          <a:solidFill>
            <a:srgbClr val="FFFFFF"/>
          </a:solidFill>
        </p:spPr>
        <p:txBody>
          <a:bodyPr lIns="93789" tIns="110429" rIns="93789" bIns="46894">
            <a:normAutofit lnSpcReduction="10000"/>
          </a:bodyPr>
          <a:lstStyle/>
          <a:p>
            <a:pPr>
              <a:spcBef>
                <a:spcPts val="420"/>
              </a:spcBef>
              <a:tabLst>
                <a:tab pos="360216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1700" b="1" dirty="0" smtClean="0">
                <a:solidFill>
                  <a:srgbClr val="003399"/>
                </a:solidFill>
              </a:rPr>
              <a:t>PANIC 2014</a:t>
            </a:r>
          </a:p>
          <a:p>
            <a:pPr>
              <a:spcBef>
                <a:spcPts val="420"/>
              </a:spcBef>
              <a:tabLst>
                <a:tab pos="360216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1700" b="1" dirty="0" smtClean="0">
                <a:solidFill>
                  <a:srgbClr val="003399"/>
                </a:solidFill>
              </a:rPr>
              <a:t>Hamburg</a:t>
            </a:r>
            <a:r>
              <a:rPr lang="en-GB" sz="1700" b="1" i="1" dirty="0" smtClean="0">
                <a:solidFill>
                  <a:srgbClr val="003399"/>
                </a:solidFill>
              </a:rPr>
              <a:t>, Aug 2014</a:t>
            </a:r>
          </a:p>
        </p:txBody>
      </p:sp>
      <p:sp>
        <p:nvSpPr>
          <p:cNvPr id="18437" name="Rectangle 3"/>
          <p:cNvSpPr>
            <a:spLocks noChangeArrowheads="1"/>
          </p:cNvSpPr>
          <p:nvPr/>
        </p:nvSpPr>
        <p:spPr bwMode="auto">
          <a:xfrm>
            <a:off x="143231" y="72301"/>
            <a:ext cx="8860857" cy="1053322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+mj-lt"/>
                <a:ea typeface="DejaVu Sans" charset="0"/>
                <a:cs typeface="DejaVu Sans" charset="0"/>
              </a:rPr>
              <a:t>Possibilities for </a:t>
            </a:r>
            <a:r>
              <a:rPr lang="en-GB" sz="2800" b="1" dirty="0" err="1" smtClean="0">
                <a:solidFill>
                  <a:srgbClr val="CC0000"/>
                </a:solidFill>
                <a:latin typeface="+mj-lt"/>
                <a:ea typeface="DejaVu Sans" charset="0"/>
                <a:cs typeface="DejaVu Sans" charset="0"/>
              </a:rPr>
              <a:t>ep</a:t>
            </a:r>
            <a:r>
              <a:rPr lang="en-GB" sz="2800" b="1" dirty="0" smtClean="0">
                <a:solidFill>
                  <a:srgbClr val="CC0000"/>
                </a:solidFill>
                <a:latin typeface="+mj-lt"/>
                <a:ea typeface="DejaVu Sans" charset="0"/>
                <a:cs typeface="DejaVu Sans" charset="0"/>
              </a:rPr>
              <a:t> physics</a:t>
            </a:r>
          </a:p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smtClean="0">
                <a:solidFill>
                  <a:srgbClr val="CC0000"/>
                </a:solidFill>
                <a:latin typeface="+mj-lt"/>
                <a:ea typeface="DejaVu Sans" charset="0"/>
                <a:cs typeface="DejaVu Sans" charset="0"/>
              </a:rPr>
              <a:t>at </a:t>
            </a:r>
            <a:r>
              <a:rPr lang="en-GB" sz="2800" b="1" dirty="0" err="1" smtClean="0">
                <a:solidFill>
                  <a:srgbClr val="CC0000"/>
                </a:solidFill>
                <a:latin typeface="+mj-lt"/>
                <a:ea typeface="DejaVu Sans" charset="0"/>
                <a:cs typeface="DejaVu Sans" charset="0"/>
              </a:rPr>
              <a:t>eRHIC</a:t>
            </a:r>
            <a:endParaRPr lang="en-GB" sz="2800" b="1" dirty="0" smtClean="0">
              <a:solidFill>
                <a:srgbClr val="CC0000"/>
              </a:solidFill>
              <a:latin typeface="+mj-lt"/>
              <a:ea typeface="DejaVu Sans" charset="0"/>
              <a:cs typeface="DejaVu Sans" charset="0"/>
            </a:endParaRPr>
          </a:p>
        </p:txBody>
      </p:sp>
      <p:pic>
        <p:nvPicPr>
          <p:cNvPr id="18440" name="Picture 16" descr="BNL_logo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37708" y="1763314"/>
            <a:ext cx="2128840" cy="766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6840" y="5980164"/>
            <a:ext cx="1924228" cy="481057"/>
          </a:xfrm>
          <a:prstGeom prst="rect">
            <a:avLst/>
          </a:prstGeom>
        </p:spPr>
      </p:pic>
      <p:sp>
        <p:nvSpPr>
          <p:cNvPr id="18435" name="Rectangle 1"/>
          <p:cNvSpPr>
            <a:spLocks noGrp="1" noChangeArrowheads="1"/>
          </p:cNvSpPr>
          <p:nvPr>
            <p:ph type="ctrTitle"/>
          </p:nvPr>
        </p:nvSpPr>
        <p:spPr>
          <a:xfrm>
            <a:off x="685423" y="791144"/>
            <a:ext cx="7773156" cy="1470043"/>
          </a:xfrm>
        </p:spPr>
        <p:txBody>
          <a:bodyPr lIns="93789" tIns="81309" rIns="93789" bIns="46894"/>
          <a:lstStyle/>
          <a:p>
            <a:pPr>
              <a:lnSpc>
                <a:spcPct val="87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>
                <a:solidFill>
                  <a:srgbClr val="333399"/>
                </a:solidFill>
              </a:rPr>
              <a:t>Salvatore </a:t>
            </a:r>
            <a:r>
              <a:rPr lang="en-GB" sz="2800" b="1" dirty="0" smtClean="0">
                <a:solidFill>
                  <a:srgbClr val="333399"/>
                </a:solidFill>
              </a:rPr>
              <a:t>Fazio </a:t>
            </a:r>
            <a:br>
              <a:rPr lang="en-GB" sz="2800" b="1" dirty="0" smtClean="0">
                <a:solidFill>
                  <a:srgbClr val="333399"/>
                </a:solidFill>
              </a:rPr>
            </a:br>
            <a:r>
              <a:rPr lang="en-GB" sz="1600" b="1" i="1" dirty="0" smtClean="0">
                <a:solidFill>
                  <a:srgbClr val="333399"/>
                </a:solidFill>
              </a:rPr>
              <a:t>for the BNL EIC Science Task Force </a:t>
            </a:r>
            <a:r>
              <a:rPr lang="en-GB" sz="1900" b="1" dirty="0" smtClean="0">
                <a:solidFill>
                  <a:srgbClr val="333399"/>
                </a:solidFill>
              </a:rPr>
              <a:t/>
            </a:r>
            <a:br>
              <a:rPr lang="en-GB" sz="1900" b="1" dirty="0" smtClean="0">
                <a:solidFill>
                  <a:srgbClr val="333399"/>
                </a:solidFill>
              </a:rPr>
            </a:br>
            <a:endParaRPr lang="en-GB" sz="1900" b="1" dirty="0">
              <a:solidFill>
                <a:srgbClr val="333399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Bild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438" y="1295618"/>
            <a:ext cx="5066323" cy="4747034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7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635806" y="2759626"/>
            <a:ext cx="350819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/>
              <a:buChar char="•"/>
            </a:pPr>
            <a:r>
              <a:rPr lang="en-US" dirty="0" smtClean="0"/>
              <a:t> </a:t>
            </a:r>
            <a:r>
              <a:rPr lang="en-US" b="1" dirty="0" smtClean="0"/>
              <a:t>plots includes </a:t>
            </a:r>
            <a:r>
              <a:rPr lang="en-US" b="1" dirty="0" smtClean="0">
                <a:solidFill>
                  <a:srgbClr val="FF0000"/>
                </a:solidFill>
              </a:rPr>
              <a:t>only low electron-beam energies </a:t>
            </a:r>
            <a:r>
              <a:rPr lang="en-US" b="1" dirty="0" err="1" smtClean="0">
                <a:solidFill>
                  <a:srgbClr val="FF0000"/>
                </a:solidFill>
                <a:sym typeface="Wingdings"/>
              </a:rPr>
              <a:t></a:t>
            </a:r>
            <a:r>
              <a:rPr lang="en-US" b="1" dirty="0" smtClean="0">
                <a:solidFill>
                  <a:srgbClr val="FF0000"/>
                </a:solidFill>
                <a:sym typeface="Wingdings"/>
              </a:rPr>
              <a:t> </a:t>
            </a:r>
            <a:r>
              <a:rPr lang="en-US" dirty="0" smtClean="0"/>
              <a:t>can be pushed to </a:t>
            </a:r>
            <a:r>
              <a:rPr lang="en-US" dirty="0" err="1" smtClean="0"/>
              <a:t>x</a:t>
            </a:r>
            <a:r>
              <a:rPr lang="en-US" dirty="0" smtClean="0"/>
              <a:t>=10</a:t>
            </a:r>
            <a:r>
              <a:rPr lang="en-US" baseline="30000" dirty="0" smtClean="0"/>
              <a:t>-4  </a:t>
            </a:r>
            <a:r>
              <a:rPr lang="en-US" dirty="0" smtClean="0"/>
              <a:t>with 20 </a:t>
            </a:r>
            <a:r>
              <a:rPr lang="en-US" dirty="0" err="1" smtClean="0"/>
              <a:t>x</a:t>
            </a:r>
            <a:r>
              <a:rPr lang="en-US" dirty="0" smtClean="0"/>
              <a:t> 250 </a:t>
            </a:r>
            <a:r>
              <a:rPr lang="en-US" dirty="0" err="1" smtClean="0"/>
              <a:t>GeV</a:t>
            </a:r>
            <a:r>
              <a:rPr lang="en-US" dirty="0" smtClean="0"/>
              <a:t> data </a:t>
            </a:r>
          </a:p>
          <a:p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4479667" y="3244334"/>
            <a:ext cx="1846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4479667" y="3244334"/>
            <a:ext cx="1846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5476467" y="4080301"/>
            <a:ext cx="366753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6688" indent="-166688">
              <a:buFont typeface="Arial"/>
              <a:buChar char="•"/>
            </a:pPr>
            <a:r>
              <a:rPr lang="en-US" b="1" dirty="0" smtClean="0">
                <a:solidFill>
                  <a:srgbClr val="FF0000"/>
                </a:solidFill>
              </a:rPr>
              <a:t>(SI)DIS @ </a:t>
            </a:r>
            <a:r>
              <a:rPr lang="en-US" b="1" dirty="0" err="1" smtClean="0">
                <a:solidFill>
                  <a:srgbClr val="FF0000"/>
                </a:solidFill>
              </a:rPr>
              <a:t>eRHIC</a:t>
            </a:r>
            <a:r>
              <a:rPr lang="en-US" b="1" dirty="0" smtClean="0">
                <a:solidFill>
                  <a:srgbClr val="FF0000"/>
                </a:solidFill>
              </a:rPr>
              <a:t> limited by   </a:t>
            </a:r>
            <a:r>
              <a:rPr lang="en-US" b="1" dirty="0" err="1" smtClean="0">
                <a:solidFill>
                  <a:srgbClr val="FF0000"/>
                </a:solidFill>
              </a:rPr>
              <a:t>systematics</a:t>
            </a:r>
            <a:r>
              <a:rPr lang="en-US" b="1" dirty="0" smtClean="0">
                <a:solidFill>
                  <a:srgbClr val="FF0000"/>
                </a:solidFill>
              </a:rPr>
              <a:t>   </a:t>
            </a:r>
          </a:p>
          <a:p>
            <a:pPr marL="623888" lvl="1" indent="-166688">
              <a:buSzPct val="80000"/>
              <a:buFont typeface="Wingdings" charset="2"/>
              <a:buChar char="Ø"/>
            </a:pPr>
            <a:r>
              <a:rPr lang="en-US" b="1" dirty="0" smtClean="0"/>
              <a:t>rel. </a:t>
            </a:r>
            <a:r>
              <a:rPr lang="en-US" b="1" dirty="0" err="1" smtClean="0"/>
              <a:t>lumi</a:t>
            </a:r>
            <a:r>
              <a:rPr lang="en-US" b="1" dirty="0" smtClean="0"/>
              <a:t>, </a:t>
            </a:r>
            <a:r>
              <a:rPr lang="en-US" b="1" dirty="0" err="1" smtClean="0"/>
              <a:t>polarimetry</a:t>
            </a:r>
            <a:r>
              <a:rPr lang="en-US" b="1" dirty="0" smtClean="0"/>
              <a:t>,   detector performance need to be well under control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5476467" y="5546320"/>
            <a:ext cx="36675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6688" indent="-166688">
              <a:buFont typeface="Arial"/>
              <a:buChar char="•"/>
            </a:pPr>
            <a:r>
              <a:rPr lang="en-US" b="1" dirty="0" smtClean="0">
                <a:solidFill>
                  <a:srgbClr val="FF0000"/>
                </a:solidFill>
              </a:rPr>
              <a:t>QED </a:t>
            </a:r>
            <a:r>
              <a:rPr lang="en-US" b="1" dirty="0" err="1" smtClean="0">
                <a:solidFill>
                  <a:srgbClr val="FF0000"/>
                </a:solidFill>
              </a:rPr>
              <a:t>radiative</a:t>
            </a:r>
            <a:r>
              <a:rPr lang="en-US" b="1" dirty="0" smtClean="0">
                <a:solidFill>
                  <a:srgbClr val="FF0000"/>
                </a:solidFill>
              </a:rPr>
              <a:t> corrections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5635806" y="3710969"/>
            <a:ext cx="18622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rgbClr val="0000FF"/>
                </a:solidFill>
                <a:latin typeface="Comic Sans MS"/>
                <a:cs typeface="Comic Sans MS"/>
              </a:rPr>
              <a:t>etector</a:t>
            </a:r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 issues:</a:t>
            </a:r>
            <a:endParaRPr lang="en-US" b="1" dirty="0">
              <a:solidFill>
                <a:srgbClr val="0000FF"/>
              </a:solidFill>
              <a:latin typeface="Comic Sans MS"/>
              <a:cs typeface="Comic Sans MS"/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Proton’s </a:t>
            </a:r>
            <a:r>
              <a:rPr lang="en-GB" sz="2900" b="1" dirty="0" err="1" smtClean="0">
                <a:solidFill>
                  <a:srgbClr val="FF0000"/>
                </a:solidFill>
                <a:latin typeface="+mj-lt"/>
              </a:rPr>
              <a:t>helicity</a:t>
            </a: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 structure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04073" y="646996"/>
            <a:ext cx="68670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DIS scaling violations mainly determine </a:t>
            </a:r>
            <a:r>
              <a:rPr lang="en-US" b="1" dirty="0" err="1" smtClean="0"/>
              <a:t>Δg</a:t>
            </a:r>
            <a:r>
              <a:rPr lang="en-US" b="1" dirty="0" smtClean="0"/>
              <a:t> at small </a:t>
            </a:r>
            <a:r>
              <a:rPr lang="en-US" b="1" dirty="0" err="1" smtClean="0"/>
              <a:t>x</a:t>
            </a:r>
            <a:r>
              <a:rPr lang="en-US" b="1" dirty="0" smtClean="0"/>
              <a:t>  </a:t>
            </a:r>
            <a:r>
              <a:rPr lang="en-US" sz="1400" dirty="0" smtClean="0"/>
              <a:t> </a:t>
            </a:r>
          </a:p>
          <a:p>
            <a:r>
              <a:rPr lang="en-US" b="1" dirty="0" smtClean="0"/>
              <a:t>furthermore SIDIS data provide detailed </a:t>
            </a:r>
            <a:r>
              <a:rPr lang="en-US" b="1" dirty="0" smtClean="0">
                <a:solidFill>
                  <a:srgbClr val="0000FF"/>
                </a:solidFill>
              </a:rPr>
              <a:t>flavor separation of sea quark </a:t>
            </a:r>
            <a:endParaRPr lang="en-US" dirty="0">
              <a:solidFill>
                <a:srgbClr val="0000FF"/>
              </a:solidFill>
            </a:endParaRPr>
          </a:p>
        </p:txBody>
      </p:sp>
      <p:grpSp>
        <p:nvGrpSpPr>
          <p:cNvPr id="20" name="Gruppierung 20"/>
          <p:cNvGrpSpPr/>
          <p:nvPr/>
        </p:nvGrpSpPr>
        <p:grpSpPr>
          <a:xfrm>
            <a:off x="3272362" y="3697856"/>
            <a:ext cx="1834589" cy="1634311"/>
            <a:chOff x="3323162" y="4193156"/>
            <a:chExt cx="1834589" cy="1634311"/>
          </a:xfrm>
        </p:grpSpPr>
        <p:sp>
          <p:nvSpPr>
            <p:cNvPr id="21" name="Textfeld 9"/>
            <p:cNvSpPr txBox="1"/>
            <p:nvPr/>
          </p:nvSpPr>
          <p:spPr>
            <a:xfrm>
              <a:off x="3336394" y="4193156"/>
              <a:ext cx="18213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solidFill>
                    <a:srgbClr val="0000FF"/>
                  </a:solidFill>
                </a:rPr>
                <a:t>dramatic reduction </a:t>
              </a:r>
            </a:p>
            <a:p>
              <a:r>
                <a:rPr lang="en-US" sz="1400" b="1" dirty="0" smtClean="0">
                  <a:solidFill>
                    <a:srgbClr val="0000FF"/>
                  </a:solidFill>
                </a:rPr>
                <a:t>of uncertainties:</a:t>
              </a:r>
              <a:endParaRPr lang="en-US" sz="1400" b="1" dirty="0">
                <a:solidFill>
                  <a:srgbClr val="0000FF"/>
                </a:solidFill>
              </a:endParaRPr>
            </a:p>
          </p:txBody>
        </p:sp>
        <p:cxnSp>
          <p:nvCxnSpPr>
            <p:cNvPr id="22" name="Gerade Verbindung mit Pfeil 13"/>
            <p:cNvCxnSpPr/>
            <p:nvPr/>
          </p:nvCxnSpPr>
          <p:spPr>
            <a:xfrm>
              <a:off x="3323162" y="4413250"/>
              <a:ext cx="13228" cy="819116"/>
            </a:xfrm>
            <a:prstGeom prst="straightConnector1">
              <a:avLst/>
            </a:prstGeom>
            <a:ln>
              <a:solidFill>
                <a:srgbClr val="0000FF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Gerade Verbindung mit Pfeil 15"/>
            <p:cNvCxnSpPr/>
            <p:nvPr/>
          </p:nvCxnSpPr>
          <p:spPr>
            <a:xfrm rot="16200000" flipV="1">
              <a:off x="3091590" y="5582666"/>
              <a:ext cx="489600" cy="1"/>
            </a:xfrm>
            <a:prstGeom prst="straightConnector1">
              <a:avLst/>
            </a:prstGeom>
            <a:ln>
              <a:solidFill>
                <a:srgbClr val="0000FF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Rectangle 24"/>
          <p:cNvSpPr>
            <a:spLocks/>
          </p:cNvSpPr>
          <p:nvPr/>
        </p:nvSpPr>
        <p:spPr bwMode="auto">
          <a:xfrm>
            <a:off x="5597144" y="1473200"/>
            <a:ext cx="3321422" cy="1077218"/>
          </a:xfrm>
          <a:prstGeom prst="rect">
            <a:avLst/>
          </a:prstGeom>
          <a:solidFill>
            <a:srgbClr val="FFF7CB"/>
          </a:solidFill>
          <a:ln w="25400" cap="flat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8100" tIns="38100" rIns="38100" bIns="38100">
            <a:spAutoFit/>
          </a:bodyPr>
          <a:lstStyle/>
          <a:p>
            <a:pPr algn="ctr">
              <a:spcBef>
                <a:spcPts val="200"/>
              </a:spcBef>
            </a:pPr>
            <a:r>
              <a:rPr lang="en-US" sz="1600" dirty="0">
                <a:solidFill>
                  <a:schemeClr val="tx1"/>
                </a:solidFill>
                <a:latin typeface="Comic Sans MS"/>
                <a:ea typeface="ＭＳ Ｐゴシック" charset="0"/>
                <a:cs typeface="Comic Sans MS"/>
                <a:sym typeface="Corbel Bold" charset="0"/>
              </a:rPr>
              <a:t>yet, small x behavior completely </a:t>
            </a:r>
            <a:endParaRPr lang="en-US" sz="1600" dirty="0" smtClean="0">
              <a:solidFill>
                <a:schemeClr val="tx1"/>
              </a:solidFill>
              <a:latin typeface="Comic Sans MS"/>
              <a:ea typeface="ＭＳ Ｐゴシック" charset="0"/>
              <a:cs typeface="Comic Sans MS"/>
              <a:sym typeface="Corbel Bold" charset="0"/>
            </a:endParaRPr>
          </a:p>
          <a:p>
            <a:pPr algn="ctr">
              <a:spcBef>
                <a:spcPts val="200"/>
              </a:spcBef>
            </a:pPr>
            <a:r>
              <a:rPr lang="en-US" sz="1600" dirty="0" smtClean="0">
                <a:solidFill>
                  <a:schemeClr val="tx1"/>
                </a:solidFill>
                <a:latin typeface="Comic Sans MS"/>
                <a:ea typeface="ＭＳ Ｐゴシック" charset="0"/>
                <a:cs typeface="Comic Sans MS"/>
                <a:sym typeface="Corbel Bold" charset="0"/>
              </a:rPr>
              <a:t>unconstrained  </a:t>
            </a:r>
            <a:endParaRPr lang="en-US" sz="1800" dirty="0">
              <a:solidFill>
                <a:schemeClr val="tx1"/>
              </a:solidFill>
              <a:latin typeface="Comic Sans MS"/>
              <a:ea typeface="ＭＳ Ｐゴシック" charset="0"/>
              <a:cs typeface="Comic Sans MS"/>
              <a:sym typeface="Corbel" charset="0"/>
            </a:endParaRPr>
          </a:p>
          <a:p>
            <a:pPr algn="ctr">
              <a:spcBef>
                <a:spcPts val="200"/>
              </a:spcBef>
            </a:pPr>
            <a:r>
              <a:rPr lang="en-US" sz="1400" dirty="0" smtClean="0">
                <a:solidFill>
                  <a:srgbClr val="343434"/>
                </a:solidFill>
                <a:latin typeface="Comic Sans MS"/>
                <a:ea typeface="ＭＳ Ｐゴシック" charset="0"/>
                <a:cs typeface="Comic Sans MS"/>
                <a:sym typeface="Wingdings"/>
              </a:rPr>
              <a:t> </a:t>
            </a:r>
            <a:r>
              <a:rPr lang="en-US" sz="1400" dirty="0" smtClean="0">
                <a:solidFill>
                  <a:srgbClr val="343434"/>
                </a:solidFill>
                <a:latin typeface="Comic Sans MS"/>
                <a:ea typeface="ＭＳ Ｐゴシック" charset="0"/>
                <a:cs typeface="Comic Sans MS"/>
                <a:sym typeface="Corbel Bold" charset="0"/>
              </a:rPr>
              <a:t>determines </a:t>
            </a:r>
            <a:r>
              <a:rPr lang="en-US" sz="1400" dirty="0">
                <a:solidFill>
                  <a:srgbClr val="343434"/>
                </a:solidFill>
                <a:latin typeface="Comic Sans MS"/>
                <a:ea typeface="ＭＳ Ｐゴシック" charset="0"/>
                <a:cs typeface="Comic Sans MS"/>
                <a:sym typeface="Corbel Bold" charset="0"/>
              </a:rPr>
              <a:t>x-</a:t>
            </a:r>
            <a:r>
              <a:rPr lang="en-US" sz="1400" dirty="0" smtClean="0">
                <a:solidFill>
                  <a:srgbClr val="343434"/>
                </a:solidFill>
                <a:latin typeface="Comic Sans MS"/>
                <a:ea typeface="ＭＳ Ｐゴシック" charset="0"/>
                <a:cs typeface="Comic Sans MS"/>
                <a:sym typeface="Corbel Bold" charset="0"/>
              </a:rPr>
              <a:t>integral,</a:t>
            </a:r>
          </a:p>
          <a:p>
            <a:pPr algn="ctr">
              <a:spcBef>
                <a:spcPts val="200"/>
              </a:spcBef>
            </a:pPr>
            <a:r>
              <a:rPr lang="en-US" sz="1400" dirty="0" smtClean="0">
                <a:solidFill>
                  <a:srgbClr val="343434"/>
                </a:solidFill>
                <a:latin typeface="Comic Sans MS"/>
                <a:ea typeface="ＭＳ Ｐゴシック" charset="0"/>
                <a:cs typeface="Comic Sans MS"/>
                <a:sym typeface="Corbel Bold" charset="0"/>
              </a:rPr>
              <a:t>which </a:t>
            </a:r>
            <a:r>
              <a:rPr lang="en-US" sz="1400" dirty="0">
                <a:solidFill>
                  <a:srgbClr val="343434"/>
                </a:solidFill>
                <a:latin typeface="Comic Sans MS"/>
                <a:ea typeface="ＭＳ Ｐゴシック" charset="0"/>
                <a:cs typeface="Comic Sans MS"/>
                <a:sym typeface="Corbel Bold" charset="0"/>
              </a:rPr>
              <a:t>enters proton spin </a:t>
            </a:r>
            <a:r>
              <a:rPr lang="en-US" sz="1400" dirty="0" smtClean="0">
                <a:solidFill>
                  <a:srgbClr val="343434"/>
                </a:solidFill>
                <a:latin typeface="Comic Sans MS"/>
                <a:ea typeface="ＭＳ Ｐゴシック" charset="0"/>
                <a:cs typeface="Comic Sans MS"/>
                <a:sym typeface="Corbel Bold" charset="0"/>
              </a:rPr>
              <a:t>sum</a:t>
            </a:r>
            <a:endParaRPr lang="en-US" sz="1400" dirty="0">
              <a:solidFill>
                <a:srgbClr val="343434"/>
              </a:solidFill>
              <a:latin typeface="Comic Sans MS"/>
              <a:ea typeface="ＭＳ Ｐゴシック" charset="0"/>
              <a:cs typeface="Comic Sans MS"/>
              <a:sym typeface="Corbel Bold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Bild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t="11519" r="10481"/>
          <a:stretch/>
        </p:blipFill>
        <p:spPr>
          <a:xfrm>
            <a:off x="329410" y="1735815"/>
            <a:ext cx="4426304" cy="4374958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1470772"/>
            <a:ext cx="53467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 smtClean="0">
                <a:solidFill>
                  <a:srgbClr val="0000FF"/>
                </a:solidFill>
              </a:rPr>
              <a:t> </a:t>
            </a:r>
            <a:r>
              <a:rPr lang="en-US" sz="2000" b="1" dirty="0" smtClean="0">
                <a:solidFill>
                  <a:srgbClr val="0000FF"/>
                </a:solidFill>
              </a:rPr>
              <a:t>combined correlated uncertainties for </a:t>
            </a:r>
            <a:r>
              <a:rPr lang="en-US" sz="2000" b="1" dirty="0" err="1" smtClean="0">
                <a:solidFill>
                  <a:srgbClr val="0000FF"/>
                </a:solidFill>
              </a:rPr>
              <a:t>ΔΣ</a:t>
            </a:r>
            <a:r>
              <a:rPr lang="en-US" sz="2000" b="1" dirty="0" smtClean="0">
                <a:solidFill>
                  <a:srgbClr val="0000FF"/>
                </a:solidFill>
              </a:rPr>
              <a:t> and </a:t>
            </a:r>
            <a:r>
              <a:rPr lang="en-US" sz="2000" b="1" dirty="0" err="1" smtClean="0">
                <a:solidFill>
                  <a:srgbClr val="0000FF"/>
                </a:solidFill>
              </a:rPr>
              <a:t>Δg</a:t>
            </a:r>
            <a:r>
              <a:rPr lang="en-US" sz="2000" b="1" dirty="0" smtClean="0">
                <a:solidFill>
                  <a:srgbClr val="0000FF"/>
                </a:solidFill>
              </a:rPr>
              <a:t> </a:t>
            </a:r>
            <a:endParaRPr lang="en-US" sz="2000" dirty="0">
              <a:solidFill>
                <a:srgbClr val="0000FF"/>
              </a:solidFill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The spin sum rule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9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6" name="Group 25"/>
          <p:cNvGrpSpPr/>
          <p:nvPr/>
        </p:nvGrpSpPr>
        <p:grpSpPr>
          <a:xfrm>
            <a:off x="2349500" y="2561357"/>
            <a:ext cx="4815099" cy="842562"/>
            <a:chOff x="2946400" y="2167657"/>
            <a:chExt cx="4815099" cy="842562"/>
          </a:xfrm>
        </p:grpSpPr>
        <p:cxnSp>
          <p:nvCxnSpPr>
            <p:cNvPr id="11" name="Straight Arrow Connector 10"/>
            <p:cNvCxnSpPr>
              <a:endCxn id="12" idx="1"/>
            </p:cNvCxnSpPr>
            <p:nvPr/>
          </p:nvCxnSpPr>
          <p:spPr>
            <a:xfrm flipV="1">
              <a:off x="2946400" y="2490823"/>
              <a:ext cx="2156649" cy="519396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/>
            <p:cNvSpPr txBox="1"/>
            <p:nvPr/>
          </p:nvSpPr>
          <p:spPr>
            <a:xfrm>
              <a:off x="5103049" y="2167657"/>
              <a:ext cx="265845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FF0000"/>
                  </a:solidFill>
                </a:rPr>
                <a:t>With </a:t>
              </a:r>
              <a:r>
                <a:rPr lang="en-US" b="1" dirty="0" err="1" smtClean="0">
                  <a:solidFill>
                    <a:srgbClr val="FF0000"/>
                  </a:solidFill>
                </a:rPr>
                <a:t>eRHIC</a:t>
              </a:r>
              <a:r>
                <a:rPr lang="en-US" b="1" dirty="0" smtClean="0">
                  <a:solidFill>
                    <a:srgbClr val="FF0000"/>
                  </a:solidFill>
                </a:rPr>
                <a:t> data </a:t>
              </a:r>
            </a:p>
            <a:p>
              <a:pPr algn="ctr"/>
              <a:r>
                <a:rPr lang="en-US" b="1" dirty="0" smtClean="0">
                  <a:solidFill>
                    <a:srgbClr val="FF0000"/>
                  </a:solidFill>
                </a:rPr>
                <a:t>(stat. error as low as ~5%)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5651500" y="3254344"/>
            <a:ext cx="3185068" cy="2890599"/>
            <a:chOff x="5092295" y="2821978"/>
            <a:chExt cx="3793198" cy="3336279"/>
          </a:xfrm>
        </p:grpSpPr>
        <p:grpSp>
          <p:nvGrpSpPr>
            <p:cNvPr id="16" name="Group 20"/>
            <p:cNvGrpSpPr>
              <a:grpSpLocks/>
            </p:cNvGrpSpPr>
            <p:nvPr/>
          </p:nvGrpSpPr>
          <p:grpSpPr bwMode="auto">
            <a:xfrm>
              <a:off x="5638459" y="2821978"/>
              <a:ext cx="2910653" cy="2491036"/>
              <a:chOff x="1680" y="1103"/>
              <a:chExt cx="2626" cy="2149"/>
            </a:xfrm>
          </p:grpSpPr>
          <p:pic>
            <p:nvPicPr>
              <p:cNvPr id="17" name="Picture 21" descr="nucleonpuzzle"/>
              <p:cNvPicPr>
                <a:picLocks noChangeAspect="1" noChangeArrowheads="1"/>
              </p:cNvPicPr>
              <p:nvPr/>
            </p:nvPicPr>
            <mc:AlternateContent>
              <mc:Choice xmlns:ma="http://schemas.microsoft.com/office/mac/drawingml/2008/main" Requires="ma">
                <p:blipFill>
                  <a:blip r:embed="rId4"/>
                  <a:stretch>
                    <a:fillRect/>
                  </a:stretch>
                </p:blipFill>
              </mc:Choice>
              <mc:Fallback>
                <p:blipFill>
                  <a:blip r:embed="rId5"/>
                  <a:stretch>
                    <a:fillRect/>
                  </a:stretch>
                </p:blipFill>
              </mc:Fallback>
            </mc:AlternateContent>
            <p:spPr bwMode="auto">
              <a:xfrm>
                <a:off x="1680" y="1103"/>
                <a:ext cx="2401" cy="2149"/>
              </a:xfrm>
              <a:prstGeom prst="rect">
                <a:avLst/>
              </a:prstGeom>
              <a:noFill/>
            </p:spPr>
          </p:pic>
          <p:sp>
            <p:nvSpPr>
              <p:cNvPr id="18" name="Text Box 22"/>
              <p:cNvSpPr txBox="1">
                <a:spLocks noChangeArrowheads="1"/>
              </p:cNvSpPr>
              <p:nvPr/>
            </p:nvSpPr>
            <p:spPr bwMode="auto">
              <a:xfrm>
                <a:off x="2005" y="1476"/>
                <a:ext cx="658" cy="3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600" b="1" dirty="0" err="1" smtClean="0">
                    <a:effectLst>
                      <a:outerShdw blurRad="38100" dist="38100" dir="2700000" algn="tl">
                        <a:srgbClr val="DDDDDD"/>
                      </a:outerShdw>
                    </a:effectLst>
                    <a:latin typeface="Symbol" charset="2"/>
                  </a:rPr>
                  <a:t>S</a:t>
                </a:r>
                <a:r>
                  <a:rPr lang="en-US" sz="1600" b="1" baseline="-25000" dirty="0" err="1" smtClean="0">
                    <a:effectLst>
                      <a:outerShdw blurRad="38100" dist="38100" dir="2700000" algn="tl">
                        <a:srgbClr val="DDDDDD"/>
                      </a:outerShdw>
                    </a:effectLst>
                    <a:latin typeface="+mj-lt"/>
                  </a:rPr>
                  <a:t>q</a:t>
                </a:r>
                <a:r>
                  <a:rPr lang="en-US" sz="1600" b="1" dirty="0" err="1" smtClean="0">
                    <a:effectLst>
                      <a:outerShdw blurRad="38100" dist="38100" dir="2700000" algn="tl">
                        <a:srgbClr val="DDDDDD"/>
                      </a:outerShdw>
                    </a:effectLst>
                    <a:latin typeface="Symbol" charset="2"/>
                  </a:rPr>
                  <a:t>D</a:t>
                </a:r>
                <a:r>
                  <a:rPr lang="en-US" sz="1600" b="1" dirty="0" err="1" smtClean="0">
                    <a:effectLst>
                      <a:outerShdw blurRad="38100" dist="38100" dir="2700000" algn="tl">
                        <a:srgbClr val="DDDDDD"/>
                      </a:outerShdw>
                    </a:effectLst>
                  </a:rPr>
                  <a:t>q</a:t>
                </a:r>
                <a:endParaRPr lang="en-GB" sz="1600" b="1" dirty="0">
                  <a:effectLst>
                    <a:outerShdw blurRad="38100" dist="38100" dir="2700000" algn="tl">
                      <a:srgbClr val="DDDDDD"/>
                    </a:outerShdw>
                  </a:effectLst>
                </a:endParaRPr>
              </a:p>
            </p:txBody>
          </p:sp>
          <p:sp>
            <p:nvSpPr>
              <p:cNvPr id="19" name="Text Box 23"/>
              <p:cNvSpPr txBox="1">
                <a:spLocks noChangeArrowheads="1"/>
              </p:cNvSpPr>
              <p:nvPr/>
            </p:nvSpPr>
            <p:spPr bwMode="auto">
              <a:xfrm>
                <a:off x="2465" y="2657"/>
                <a:ext cx="594" cy="3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600" dirty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DDDDDD"/>
                      </a:outerShdw>
                    </a:effectLst>
                    <a:latin typeface="Symbol" charset="2"/>
                  </a:rPr>
                  <a:t>D</a:t>
                </a:r>
                <a:r>
                  <a:rPr lang="en-US" sz="1600" dirty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DDDDDD"/>
                      </a:outerShdw>
                    </a:effectLst>
                  </a:rPr>
                  <a:t>G</a:t>
                </a:r>
                <a:endParaRPr lang="en-GB" sz="16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</a:endParaRPr>
              </a:p>
            </p:txBody>
          </p:sp>
          <p:sp>
            <p:nvSpPr>
              <p:cNvPr id="20" name="Text Box 24"/>
              <p:cNvSpPr txBox="1">
                <a:spLocks noChangeArrowheads="1"/>
              </p:cNvSpPr>
              <p:nvPr/>
            </p:nvSpPr>
            <p:spPr bwMode="auto">
              <a:xfrm>
                <a:off x="3059" y="1364"/>
                <a:ext cx="359" cy="3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600" b="1" dirty="0" err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DDDDDD"/>
                      </a:outerShdw>
                    </a:effectLst>
                  </a:rPr>
                  <a:t>L</a:t>
                </a:r>
                <a:r>
                  <a:rPr lang="en-US" sz="1600" b="1" baseline="-25000" dirty="0" err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DDDDDD"/>
                      </a:outerShdw>
                    </a:effectLst>
                  </a:rPr>
                  <a:t>g</a:t>
                </a:r>
                <a:endParaRPr lang="en-GB" sz="1600" b="1" baseline="-25000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</a:endParaRPr>
              </a:p>
            </p:txBody>
          </p:sp>
          <p:sp>
            <p:nvSpPr>
              <p:cNvPr id="21" name="Text Box 25"/>
              <p:cNvSpPr txBox="1">
                <a:spLocks noChangeArrowheads="1"/>
              </p:cNvSpPr>
              <p:nvPr/>
            </p:nvSpPr>
            <p:spPr bwMode="auto">
              <a:xfrm>
                <a:off x="1754" y="2109"/>
                <a:ext cx="602" cy="3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600" b="1" dirty="0" err="1" smtClean="0">
                    <a:effectLst>
                      <a:outerShdw blurRad="38100" dist="38100" dir="2700000" algn="tl">
                        <a:srgbClr val="DDDDDD"/>
                      </a:outerShdw>
                    </a:effectLst>
                    <a:latin typeface="Symbol" charset="2"/>
                    <a:cs typeface="Symbol" charset="2"/>
                  </a:rPr>
                  <a:t>S</a:t>
                </a:r>
                <a:r>
                  <a:rPr lang="en-US" sz="1600" b="1" baseline="-25000" dirty="0" err="1" smtClean="0">
                    <a:effectLst>
                      <a:outerShdw blurRad="38100" dist="38100" dir="2700000" algn="tl">
                        <a:srgbClr val="DDDDDD"/>
                      </a:outerShdw>
                    </a:effectLst>
                  </a:rPr>
                  <a:t>q</a:t>
                </a:r>
                <a:r>
                  <a:rPr lang="en-US" sz="1600" b="1" dirty="0" err="1" smtClean="0">
                    <a:effectLst>
                      <a:outerShdw blurRad="38100" dist="38100" dir="2700000" algn="tl">
                        <a:srgbClr val="DDDDDD"/>
                      </a:outerShdw>
                    </a:effectLst>
                  </a:rPr>
                  <a:t>L</a:t>
                </a:r>
                <a:r>
                  <a:rPr lang="en-US" sz="1600" b="1" baseline="-25000" dirty="0" err="1" smtClean="0">
                    <a:effectLst>
                      <a:outerShdw blurRad="38100" dist="38100" dir="2700000" algn="tl">
                        <a:srgbClr val="DDDDDD"/>
                      </a:outerShdw>
                    </a:effectLst>
                  </a:rPr>
                  <a:t>q</a:t>
                </a:r>
                <a:endParaRPr lang="en-GB" sz="1600" b="1" baseline="-25000" dirty="0">
                  <a:effectLst>
                    <a:outerShdw blurRad="38100" dist="38100" dir="2700000" algn="tl">
                      <a:srgbClr val="DDDDDD"/>
                    </a:outerShdw>
                  </a:effectLst>
                </a:endParaRPr>
              </a:p>
            </p:txBody>
          </p:sp>
          <p:sp>
            <p:nvSpPr>
              <p:cNvPr id="22" name="Text Box 26"/>
              <p:cNvSpPr txBox="1">
                <a:spLocks noChangeArrowheads="1"/>
              </p:cNvSpPr>
              <p:nvPr/>
            </p:nvSpPr>
            <p:spPr bwMode="auto">
              <a:xfrm>
                <a:off x="3675" y="2200"/>
                <a:ext cx="631" cy="3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600" b="1" dirty="0" err="1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DDDDDD"/>
                      </a:outerShdw>
                    </a:effectLst>
                    <a:latin typeface="Symbol" charset="2"/>
                  </a:rPr>
                  <a:t>d</a:t>
                </a:r>
                <a:r>
                  <a:rPr lang="en-US" sz="1600" b="1" dirty="0" err="1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DDDDDD"/>
                      </a:outerShdw>
                    </a:effectLst>
                  </a:rPr>
                  <a:t>q</a:t>
                </a:r>
                <a:endParaRPr lang="en-GB" sz="16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</a:endParaRPr>
              </a:p>
            </p:txBody>
          </p:sp>
          <p:graphicFrame>
            <p:nvGraphicFramePr>
              <p:cNvPr id="23" name="Object 27"/>
              <p:cNvGraphicFramePr>
                <a:graphicFrameLocks noChangeAspect="1"/>
              </p:cNvGraphicFramePr>
              <p:nvPr/>
            </p:nvGraphicFramePr>
            <p:xfrm>
              <a:off x="3409" y="2453"/>
              <a:ext cx="264" cy="272"/>
            </p:xfrm>
            <a:graphic>
              <a:graphicData uri="http://schemas.openxmlformats.org/presentationml/2006/ole">
                <p:oleObj spid="_x0000_s311298" name="Equation" r:id="rId6" imgW="419040" imgH="431640" progId="">
                  <p:embed/>
                </p:oleObj>
              </a:graphicData>
            </a:graphic>
          </p:graphicFrame>
        </p:grpSp>
        <p:sp>
          <p:nvSpPr>
            <p:cNvPr id="25" name="TextBox 24"/>
            <p:cNvSpPr txBox="1"/>
            <p:nvPr/>
          </p:nvSpPr>
          <p:spPr>
            <a:xfrm>
              <a:off x="5092295" y="5412273"/>
              <a:ext cx="3793198" cy="7459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0000FF"/>
                  </a:solidFill>
                  <a:latin typeface="Comic Sans MS"/>
                  <a:cs typeface="Comic Sans MS"/>
                </a:rPr>
                <a:t>With an EIC we can complete the “spin puzzle” </a:t>
              </a:r>
              <a:endParaRPr lang="en-US" b="1" dirty="0">
                <a:solidFill>
                  <a:srgbClr val="0000FF"/>
                </a:solidFill>
                <a:latin typeface="Comic Sans MS"/>
                <a:cs typeface="Comic Sans MS"/>
              </a:endParaRPr>
            </a:p>
          </p:txBody>
        </p:sp>
      </p:grpSp>
      <p:graphicFrame>
        <p:nvGraphicFramePr>
          <p:cNvPr id="311301" name="Object 5"/>
          <p:cNvGraphicFramePr>
            <a:graphicFrameLocks noChangeAspect="1"/>
          </p:cNvGraphicFramePr>
          <p:nvPr/>
        </p:nvGraphicFramePr>
        <p:xfrm>
          <a:off x="1587500" y="749300"/>
          <a:ext cx="5981700" cy="850900"/>
        </p:xfrm>
        <a:graphic>
          <a:graphicData uri="http://schemas.openxmlformats.org/presentationml/2006/ole">
            <p:oleObj spid="_x0000_s311301" name="Equation" r:id="rId7" imgW="3708400" imgH="533400" progId="Equation.3">
              <p:embed/>
            </p:oleObj>
          </a:graphicData>
        </a:graphic>
      </p:graphicFrame>
      <p:sp>
        <p:nvSpPr>
          <p:cNvPr id="29" name="Oval 28"/>
          <p:cNvSpPr/>
          <p:nvPr/>
        </p:nvSpPr>
        <p:spPr bwMode="auto">
          <a:xfrm>
            <a:off x="6574468" y="890309"/>
            <a:ext cx="1133322" cy="566690"/>
          </a:xfrm>
          <a:prstGeom prst="ellipse">
            <a:avLst/>
          </a:prstGeom>
          <a:noFill/>
          <a:ln w="28575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55097" y="49160"/>
            <a:ext cx="9088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err="1" smtClean="0">
                <a:solidFill>
                  <a:srgbClr val="FF0000"/>
                </a:solidFill>
                <a:latin typeface="Handwriting - Dakota"/>
                <a:cs typeface="Handwriting - Dakota"/>
              </a:rPr>
              <a:t>eRHIC</a:t>
            </a:r>
            <a:r>
              <a:rPr lang="en-US" sz="2800" b="1" i="1" dirty="0" smtClean="0">
                <a:solidFill>
                  <a:srgbClr val="FF0000"/>
                </a:solidFill>
                <a:latin typeface="Handwriting - Dakota"/>
                <a:cs typeface="Handwriting - Dakota"/>
              </a:rPr>
              <a:t>: the Ultimate multi-dimension experience !</a:t>
            </a:r>
            <a:endParaRPr lang="en-US" sz="2800" b="1" i="1" dirty="0">
              <a:solidFill>
                <a:srgbClr val="FF0000"/>
              </a:solidFill>
              <a:latin typeface="Handwriting - Dakota"/>
              <a:cs typeface="Handwriting - Dakota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4653123" y="715951"/>
            <a:ext cx="4333665" cy="3821490"/>
            <a:chOff x="4653123" y="775251"/>
            <a:chExt cx="4333665" cy="3821490"/>
          </a:xfrm>
        </p:grpSpPr>
        <p:sp>
          <p:nvSpPr>
            <p:cNvPr id="8" name="Abgerundetes Rechteck 9"/>
            <p:cNvSpPr/>
            <p:nvPr/>
          </p:nvSpPr>
          <p:spPr>
            <a:xfrm>
              <a:off x="4653123" y="775251"/>
              <a:ext cx="4333665" cy="3821490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Abgerundetes Rechteck 9"/>
            <p:cNvSpPr/>
            <p:nvPr/>
          </p:nvSpPr>
          <p:spPr>
            <a:xfrm>
              <a:off x="4653123" y="775251"/>
              <a:ext cx="4333665" cy="3821490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feld 24"/>
            <p:cNvSpPr txBox="1"/>
            <p:nvPr/>
          </p:nvSpPr>
          <p:spPr>
            <a:xfrm>
              <a:off x="5192347" y="1797731"/>
              <a:ext cx="3596357" cy="6617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600" dirty="0" smtClean="0">
                  <a:latin typeface="Comic Sans MS"/>
                  <a:cs typeface="Comic Sans MS"/>
                </a:rPr>
                <a:t>what is the spatial distribution of</a:t>
              </a:r>
            </a:p>
            <a:p>
              <a:pPr>
                <a:spcAft>
                  <a:spcPts val="600"/>
                </a:spcAft>
              </a:pPr>
              <a:r>
                <a:rPr lang="en-US" sz="1600" dirty="0" smtClean="0">
                  <a:latin typeface="Comic Sans MS"/>
                  <a:cs typeface="Comic Sans MS"/>
                </a:rPr>
                <a:t>quarks and gluons in nucleons/nuclei</a:t>
              </a:r>
            </a:p>
          </p:txBody>
        </p:sp>
        <p:pic>
          <p:nvPicPr>
            <p:cNvPr id="11" name="Bild 2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182820" y="877221"/>
              <a:ext cx="1183405" cy="932380"/>
            </a:xfrm>
            <a:prstGeom prst="rect">
              <a:avLst/>
            </a:prstGeom>
          </p:spPr>
        </p:pic>
        <p:sp>
          <p:nvSpPr>
            <p:cNvPr id="12" name="Textfeld 26"/>
            <p:cNvSpPr txBox="1"/>
            <p:nvPr/>
          </p:nvSpPr>
          <p:spPr>
            <a:xfrm>
              <a:off x="5215056" y="1036928"/>
              <a:ext cx="197264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0000"/>
                  </a:solidFill>
                  <a:latin typeface="Comic Sans MS"/>
                  <a:cs typeface="Comic Sans MS"/>
                </a:rPr>
                <a:t>Proton imaging</a:t>
              </a:r>
              <a:endParaRPr lang="en-US" sz="2000" b="1" dirty="0">
                <a:solidFill>
                  <a:srgbClr val="000000"/>
                </a:solidFill>
                <a:latin typeface="Comic Sans MS"/>
                <a:cs typeface="Comic Sans MS"/>
              </a:endParaRPr>
            </a:p>
          </p:txBody>
        </p:sp>
        <p:grpSp>
          <p:nvGrpSpPr>
            <p:cNvPr id="13" name="Gruppierung 7"/>
            <p:cNvGrpSpPr/>
            <p:nvPr/>
          </p:nvGrpSpPr>
          <p:grpSpPr>
            <a:xfrm>
              <a:off x="4789101" y="1735367"/>
              <a:ext cx="670191" cy="524904"/>
              <a:chOff x="171450" y="2291391"/>
              <a:chExt cx="822748" cy="698500"/>
            </a:xfrm>
          </p:grpSpPr>
          <p:pic>
            <p:nvPicPr>
              <p:cNvPr id="14" name="Bild 28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71450" y="2291391"/>
                <a:ext cx="495300" cy="698500"/>
              </a:xfrm>
              <a:prstGeom prst="rect">
                <a:avLst/>
              </a:prstGeom>
            </p:spPr>
          </p:pic>
          <p:sp>
            <p:nvSpPr>
              <p:cNvPr id="15" name="Textfeld 29"/>
              <p:cNvSpPr txBox="1"/>
              <p:nvPr/>
            </p:nvSpPr>
            <p:spPr>
              <a:xfrm>
                <a:off x="809532" y="2390176"/>
                <a:ext cx="18466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1400" b="1" dirty="0">
                  <a:latin typeface="Comic Sans MS"/>
                  <a:cs typeface="Comic Sans MS"/>
                </a:endParaRPr>
              </a:p>
            </p:txBody>
          </p:sp>
        </p:grpSp>
        <p:grpSp>
          <p:nvGrpSpPr>
            <p:cNvPr id="16" name="Gruppierung 7"/>
            <p:cNvGrpSpPr/>
            <p:nvPr/>
          </p:nvGrpSpPr>
          <p:grpSpPr>
            <a:xfrm>
              <a:off x="4789101" y="2640421"/>
              <a:ext cx="670191" cy="524904"/>
              <a:chOff x="171450" y="2291391"/>
              <a:chExt cx="822748" cy="698500"/>
            </a:xfrm>
          </p:grpSpPr>
          <p:pic>
            <p:nvPicPr>
              <p:cNvPr id="17" name="Bild 3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71450" y="2291391"/>
                <a:ext cx="495300" cy="698500"/>
              </a:xfrm>
              <a:prstGeom prst="rect">
                <a:avLst/>
              </a:prstGeom>
            </p:spPr>
          </p:pic>
          <p:sp>
            <p:nvSpPr>
              <p:cNvPr id="18" name="Textfeld 32"/>
              <p:cNvSpPr txBox="1"/>
              <p:nvPr/>
            </p:nvSpPr>
            <p:spPr>
              <a:xfrm>
                <a:off x="809532" y="2390176"/>
                <a:ext cx="18466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1400" b="1" dirty="0">
                  <a:latin typeface="Comic Sans MS"/>
                  <a:cs typeface="Comic Sans MS"/>
                </a:endParaRPr>
              </a:p>
            </p:txBody>
          </p:sp>
        </p:grpSp>
        <p:sp>
          <p:nvSpPr>
            <p:cNvPr id="19" name="Textfeld 33"/>
            <p:cNvSpPr txBox="1"/>
            <p:nvPr/>
          </p:nvSpPr>
          <p:spPr>
            <a:xfrm>
              <a:off x="5343183" y="3599006"/>
              <a:ext cx="2732639" cy="6617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600" b="1" dirty="0" smtClean="0">
                  <a:solidFill>
                    <a:srgbClr val="FF0000"/>
                  </a:solidFill>
                  <a:latin typeface="Comic Sans MS"/>
                  <a:cs typeface="Comic Sans MS"/>
                </a:rPr>
                <a:t>possible window to</a:t>
              </a:r>
            </a:p>
            <a:p>
              <a:pPr algn="ctr"/>
              <a:r>
                <a:rPr lang="en-US" sz="1600" b="1" dirty="0" smtClean="0">
                  <a:solidFill>
                    <a:srgbClr val="FF0000"/>
                  </a:solidFill>
                  <a:latin typeface="Comic Sans MS"/>
                  <a:cs typeface="Comic Sans MS"/>
                </a:rPr>
                <a:t>orbital angular momentum</a:t>
              </a:r>
              <a:endParaRPr lang="en-US" sz="1600" b="1" dirty="0">
                <a:solidFill>
                  <a:srgbClr val="FF0000"/>
                </a:solidFill>
                <a:latin typeface="Comic Sans MS"/>
                <a:cs typeface="Comic Sans MS"/>
              </a:endParaRPr>
            </a:p>
          </p:txBody>
        </p:sp>
        <p:sp>
          <p:nvSpPr>
            <p:cNvPr id="20" name="Textfeld 35"/>
            <p:cNvSpPr txBox="1"/>
            <p:nvPr/>
          </p:nvSpPr>
          <p:spPr>
            <a:xfrm>
              <a:off x="5192561" y="2679702"/>
              <a:ext cx="3535643" cy="6617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600" dirty="0" smtClean="0">
                  <a:latin typeface="Comic Sans MS"/>
                  <a:cs typeface="Comic Sans MS"/>
                </a:rPr>
                <a:t>understand deep aspects of gauge</a:t>
              </a:r>
            </a:p>
            <a:p>
              <a:pPr>
                <a:spcAft>
                  <a:spcPts val="600"/>
                </a:spcAft>
              </a:pPr>
              <a:r>
                <a:rPr lang="en-US" sz="1600" dirty="0" smtClean="0">
                  <a:latin typeface="Comic Sans MS"/>
                  <a:cs typeface="Comic Sans MS"/>
                </a:rPr>
                <a:t>theories revealed by </a:t>
              </a:r>
              <a:r>
                <a:rPr lang="en-US" sz="1600" dirty="0" err="1" smtClean="0">
                  <a:latin typeface="Comic Sans MS"/>
                  <a:cs typeface="Comic Sans MS"/>
                </a:rPr>
                <a:t>k</a:t>
              </a:r>
              <a:r>
                <a:rPr lang="en-US" sz="1600" baseline="-25000" dirty="0" err="1" smtClean="0">
                  <a:latin typeface="Comic Sans MS"/>
                  <a:cs typeface="Comic Sans MS"/>
                </a:rPr>
                <a:t>T</a:t>
              </a:r>
              <a:r>
                <a:rPr lang="en-US" sz="1600" baseline="-25000" dirty="0" smtClean="0">
                  <a:latin typeface="Comic Sans MS"/>
                  <a:cs typeface="Comic Sans MS"/>
                </a:rPr>
                <a:t> </a:t>
              </a:r>
              <a:r>
                <a:rPr lang="en-US" sz="1600" dirty="0" smtClean="0">
                  <a:latin typeface="Comic Sans MS"/>
                  <a:cs typeface="Comic Sans MS"/>
                </a:rPr>
                <a:t>dep. </a:t>
              </a:r>
              <a:r>
                <a:rPr lang="en-US" sz="1600" dirty="0" err="1" smtClean="0">
                  <a:latin typeface="Comic Sans MS"/>
                  <a:cs typeface="Comic Sans MS"/>
                </a:rPr>
                <a:t>distr’n</a:t>
              </a:r>
              <a:endParaRPr lang="en-US" sz="1600" baseline="-25000" dirty="0" smtClean="0">
                <a:latin typeface="Comic Sans MS"/>
                <a:cs typeface="Comic Sans MS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749072" y="4520054"/>
            <a:ext cx="4776877" cy="1878816"/>
            <a:chOff x="247727" y="634974"/>
            <a:chExt cx="4776877" cy="1878816"/>
          </a:xfrm>
        </p:grpSpPr>
        <p:sp>
          <p:nvSpPr>
            <p:cNvPr id="23" name="Rounded Rectangle 22"/>
            <p:cNvSpPr/>
            <p:nvPr/>
          </p:nvSpPr>
          <p:spPr>
            <a:xfrm>
              <a:off x="304073" y="725112"/>
              <a:ext cx="4720531" cy="1788678"/>
            </a:xfrm>
            <a:prstGeom prst="roundRect">
              <a:avLst/>
            </a:prstGeom>
            <a:gradFill>
              <a:gsLst>
                <a:gs pos="0">
                  <a:schemeClr val="accent1">
                    <a:tint val="100000"/>
                    <a:shade val="100000"/>
                    <a:satMod val="130000"/>
                  </a:schemeClr>
                </a:gs>
                <a:gs pos="73000">
                  <a:schemeClr val="accent1">
                    <a:tint val="50000"/>
                    <a:shade val="100000"/>
                    <a:satMod val="350000"/>
                  </a:schemeClr>
                </a:gs>
              </a:gsLst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57200" y="634974"/>
              <a:ext cx="195197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FF"/>
                  </a:solidFill>
                  <a:latin typeface="Comic Sans MS"/>
                  <a:cs typeface="Comic Sans MS"/>
                </a:rPr>
                <a:t>Open questions:</a:t>
              </a:r>
              <a:endParaRPr lang="en-US" b="1" dirty="0">
                <a:solidFill>
                  <a:srgbClr val="0000FF"/>
                </a:solidFill>
                <a:latin typeface="Comic Sans MS"/>
                <a:cs typeface="Comic Sans MS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247727" y="976048"/>
              <a:ext cx="4572000" cy="147732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288925" indent="-288925">
                <a:buFont typeface="Wingdings" charset="2"/>
                <a:buChar char=""/>
              </a:pPr>
              <a:r>
                <a:rPr lang="en-US" b="1" dirty="0" err="1" smtClean="0"/>
                <a:t>PDFs</a:t>
              </a:r>
              <a:r>
                <a:rPr lang="en-US" b="1" dirty="0" smtClean="0"/>
                <a:t> do not resolve transverse coordinate or momentum space</a:t>
              </a:r>
            </a:p>
            <a:p>
              <a:pPr marL="288925" indent="-288925">
                <a:buFont typeface="Wingdings" charset="2"/>
                <a:buChar char=""/>
              </a:pPr>
              <a:r>
                <a:rPr lang="en-US" b="1" dirty="0" smtClean="0"/>
                <a:t>In a fast moving nucleon the longitudinal size squeezes like a `pizza’ but transverse size remains about 1 fm</a:t>
              </a:r>
              <a:endParaRPr lang="en-US" b="1" dirty="0"/>
            </a:p>
          </p:txBody>
        </p:sp>
      </p:grpSp>
      <p:pic>
        <p:nvPicPr>
          <p:cNvPr id="26" name="Picture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7773" y="4402346"/>
            <a:ext cx="1816100" cy="2044700"/>
          </a:xfrm>
          <a:prstGeom prst="rect">
            <a:avLst/>
          </a:prstGeom>
        </p:spPr>
      </p:pic>
      <p:pic>
        <p:nvPicPr>
          <p:cNvPr id="27" name="Picture 1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l="1384" t="12114" r="17076" b="15417"/>
          <a:stretch>
            <a:fillRect/>
          </a:stretch>
        </p:blipFill>
        <p:spPr bwMode="auto">
          <a:xfrm>
            <a:off x="457200" y="1238347"/>
            <a:ext cx="3937000" cy="2442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12700" cap="flat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311036" y="2453871"/>
            <a:ext cx="8712200" cy="969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100000"/>
              <a:buFont typeface="Wingdings" charset="2"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66"/>
                </a:solidFill>
                <a:effectLst/>
                <a:uLnTx/>
                <a:uFillTx/>
                <a:latin typeface="Comic Sans MS" charset="0"/>
                <a:ea typeface="+mn-ea"/>
                <a:cs typeface="Comic Sans MS Bold"/>
              </a:rPr>
              <a:t>    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 charset="0"/>
                <a:ea typeface="+mn-ea"/>
                <a:cs typeface="Comic Sans MS Bold"/>
              </a:rPr>
              <a:t>3D picture in momentum space                  3D picture in coordinate space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charset="0"/>
                <a:ea typeface="+mn-ea"/>
                <a:cs typeface="Comic Sans MS Bold"/>
              </a:rPr>
              <a:t>     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100000"/>
              <a:buFont typeface="Wingdings" charset="2"/>
              <a:buNone/>
              <a:tabLst/>
              <a:defRPr/>
            </a:pPr>
            <a:r>
              <a:rPr lang="en-US" sz="1600" b="1" kern="0" dirty="0" smtClean="0">
                <a:latin typeface="Comic Sans MS" charset="0"/>
                <a:cs typeface="Comic Sans MS Bold"/>
              </a:rPr>
              <a:t>        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charset="0"/>
                <a:ea typeface="+mn-ea"/>
                <a:cs typeface="Comic Sans MS Bold"/>
              </a:rPr>
              <a:t>transverse momentum                         generalized </a:t>
            </a:r>
            <a:r>
              <a:rPr kumimoji="0" lang="en-US" sz="16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charset="0"/>
                <a:ea typeface="+mn-ea"/>
                <a:cs typeface="Comic Sans MS Bold"/>
              </a:rPr>
              <a:t>parton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charset="0"/>
                <a:ea typeface="+mn-ea"/>
                <a:cs typeface="Comic Sans MS Bold"/>
              </a:rPr>
              <a:t> distributions       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100000"/>
              <a:buFont typeface="Wingdings" charset="2"/>
              <a:buNone/>
              <a:tabLst/>
              <a:defRPr/>
            </a:pPr>
            <a:r>
              <a:rPr lang="en-US" sz="1600" b="1" kern="0" dirty="0" smtClean="0">
                <a:latin typeface="Comic Sans MS" charset="0"/>
                <a:cs typeface="Comic Sans MS Bold"/>
              </a:rPr>
              <a:t>       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charset="0"/>
                <a:ea typeface="+mn-ea"/>
                <a:cs typeface="Comic Sans MS Bold"/>
              </a:rPr>
              <a:t>dependent distributions                      </a:t>
            </a:r>
            <a:r>
              <a:rPr kumimoji="0" lang="en-US" sz="16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charset="0"/>
                <a:ea typeface="+mn-ea"/>
                <a:cs typeface="Comic Sans MS Bold"/>
                <a:sym typeface="Wingdings" charset="2"/>
              </a:rPr>
              <a:t>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charset="0"/>
                <a:ea typeface="+mn-ea"/>
                <a:cs typeface="Comic Sans MS Bold"/>
                <a:sym typeface="Wingdings" charset="2"/>
              </a:rPr>
              <a:t> exclusive reaction like DVCS</a:t>
            </a:r>
            <a:endParaRPr kumimoji="0" lang="en-US" sz="20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charset="0"/>
              <a:ea typeface="+mn-ea"/>
              <a:cs typeface="Comic Sans MS Bold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100000"/>
              <a:buFont typeface="Wingdings" charset="2"/>
              <a:buChar char="q"/>
              <a:tabLst/>
              <a:defRPr/>
            </a:pPr>
            <a:endParaRPr kumimoji="0" lang="en-US" sz="22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charset="0"/>
              <a:ea typeface="+mn-ea"/>
              <a:cs typeface="Comic Sans MS Bold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100000"/>
              <a:buFont typeface="Wingdings" charset="2"/>
              <a:buChar char="Ø"/>
              <a:tabLst/>
              <a:defRPr/>
            </a:pP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charset="0"/>
              <a:ea typeface="+mn-ea"/>
              <a:cs typeface="Comic Sans MS Bold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1881" y="3289360"/>
            <a:ext cx="1521460" cy="37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789" y="3726240"/>
            <a:ext cx="3640138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AutoShape 6"/>
          <p:cNvSpPr>
            <a:spLocks noChangeArrowheads="1"/>
          </p:cNvSpPr>
          <p:nvPr/>
        </p:nvSpPr>
        <p:spPr bwMode="auto">
          <a:xfrm>
            <a:off x="5622925" y="6219825"/>
            <a:ext cx="1439863" cy="431800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Text Box 17"/>
          <p:cNvSpPr txBox="1">
            <a:spLocks noChangeArrowheads="1"/>
          </p:cNvSpPr>
          <p:nvPr/>
        </p:nvSpPr>
        <p:spPr bwMode="auto">
          <a:xfrm>
            <a:off x="4714247" y="3370352"/>
            <a:ext cx="3135494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charset="0"/>
                <a:ea typeface="Comic Sans MS" charset="0"/>
                <a:cs typeface="Comic Sans MS" charset="0"/>
                <a:sym typeface="Wingdings" charset="2"/>
              </a:rPr>
              <a:t>Quarks</a:t>
            </a:r>
          </a:p>
          <a:p>
            <a:r>
              <a:rPr lang="en-US" sz="1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charset="0"/>
                <a:ea typeface="Comic Sans MS" charset="0"/>
                <a:cs typeface="Comic Sans MS" charset="0"/>
                <a:sym typeface="Wingdings" charset="2"/>
              </a:rPr>
              <a:t>u</a:t>
            </a:r>
            <a:r>
              <a:rPr lang="en-US" sz="16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charset="0"/>
                <a:ea typeface="Comic Sans MS" charset="0"/>
                <a:cs typeface="Comic Sans MS" charset="0"/>
                <a:sym typeface="Wingdings" charset="2"/>
              </a:rPr>
              <a:t>npolarised</a:t>
            </a:r>
            <a:r>
              <a:rPr lang="en-US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charset="0"/>
                <a:ea typeface="Comic Sans MS" charset="0"/>
                <a:cs typeface="Comic Sans MS" charset="0"/>
                <a:sym typeface="Wingdings" charset="2"/>
              </a:rPr>
              <a:t>           </a:t>
            </a:r>
            <a:r>
              <a:rPr lang="en-US" sz="16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charset="0"/>
                <a:ea typeface="Comic Sans MS" charset="0"/>
                <a:cs typeface="Comic Sans MS" charset="0"/>
                <a:sym typeface="Wingdings" charset="2"/>
              </a:rPr>
              <a:t>polarised</a:t>
            </a:r>
            <a:endParaRPr lang="it-IT" sz="1600" b="1" dirty="0">
              <a:solidFill>
                <a:srgbClr val="FF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Comic Sans MS" charset="0"/>
              <a:ea typeface="Comic Sans MS" charset="0"/>
              <a:cs typeface="Comic Sans MS" charset="0"/>
              <a:sym typeface="Wingdings" charset="2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8243" y="573088"/>
            <a:ext cx="1645920" cy="1253490"/>
          </a:xfrm>
          <a:prstGeom prst="rect">
            <a:avLst/>
          </a:prstGeom>
        </p:spPr>
      </p:pic>
      <p:sp>
        <p:nvSpPr>
          <p:cNvPr id="15" name="Down Arrow 14"/>
          <p:cNvSpPr/>
          <p:nvPr/>
        </p:nvSpPr>
        <p:spPr>
          <a:xfrm rot="3360000">
            <a:off x="2777549" y="1309826"/>
            <a:ext cx="427783" cy="1543961"/>
          </a:xfrm>
          <a:prstGeom prst="downArrow">
            <a:avLst/>
          </a:prstGeom>
          <a:gradFill>
            <a:gsLst>
              <a:gs pos="0">
                <a:srgbClr val="0000FF"/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0000FF"/>
            </a:solidFill>
          </a:ln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114300" prst="artDeco"/>
            <a:bevelB w="114300" prst="artDeco"/>
            <a:contourClr>
              <a:schemeClr val="accent1">
                <a:tint val="70000"/>
              </a:schemeClr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Down Arrow 15"/>
          <p:cNvSpPr/>
          <p:nvPr/>
        </p:nvSpPr>
        <p:spPr>
          <a:xfrm rot="18060000">
            <a:off x="5980528" y="1233580"/>
            <a:ext cx="390583" cy="1507725"/>
          </a:xfrm>
          <a:prstGeom prst="downArrow">
            <a:avLst/>
          </a:prstGeom>
          <a:gradFill>
            <a:gsLst>
              <a:gs pos="0">
                <a:srgbClr val="0000FF"/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0000FF"/>
            </a:solidFill>
          </a:ln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114300" prst="artDeco"/>
            <a:bevelB w="114300" prst="artDeco"/>
            <a:contourClr>
              <a:schemeClr val="accent1">
                <a:tint val="70000"/>
              </a:schemeClr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5"/>
          <a:srcRect l="8471" t="4706" r="2824" b="4706"/>
          <a:stretch>
            <a:fillRect/>
          </a:stretch>
        </p:blipFill>
        <p:spPr>
          <a:xfrm>
            <a:off x="3897645" y="1927545"/>
            <a:ext cx="1436356" cy="880108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 rot="19560000">
            <a:off x="2453625" y="1637810"/>
            <a:ext cx="8280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rgbClr val="FF0000"/>
                </a:solidFill>
                <a:latin typeface="Comic Sans MS"/>
                <a:cs typeface="Comic Sans MS"/>
              </a:rPr>
              <a:t>TMDs</a:t>
            </a:r>
            <a:endParaRPr lang="en-US" b="1" dirty="0">
              <a:solidFill>
                <a:srgbClr val="FF0000"/>
              </a:solidFill>
              <a:latin typeface="Comic Sans MS"/>
              <a:cs typeface="Comic Sans MS"/>
            </a:endParaRPr>
          </a:p>
        </p:txBody>
      </p:sp>
      <p:sp>
        <p:nvSpPr>
          <p:cNvPr id="19" name="TextBox 18"/>
          <p:cNvSpPr txBox="1"/>
          <p:nvPr/>
        </p:nvSpPr>
        <p:spPr>
          <a:xfrm rot="1860000">
            <a:off x="5923839" y="1587112"/>
            <a:ext cx="7434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rgbClr val="FF0000"/>
                </a:solidFill>
                <a:latin typeface="Comic Sans MS"/>
                <a:cs typeface="Comic Sans MS"/>
              </a:rPr>
              <a:t>GPDs</a:t>
            </a:r>
            <a:endParaRPr lang="en-US" b="1" dirty="0">
              <a:solidFill>
                <a:srgbClr val="FF0000"/>
              </a:solidFill>
              <a:latin typeface="Comic Sans MS"/>
              <a:cs typeface="Comic Sans M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342832" y="654734"/>
            <a:ext cx="23734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0" hangingPunct="0"/>
            <a:r>
              <a:rPr lang="en-US" b="1" dirty="0" smtClean="0">
                <a:latin typeface="Comic Sans MS"/>
                <a:cs typeface="Comic Sans MS"/>
              </a:rPr>
              <a:t>Wigner Distribution</a:t>
            </a:r>
          </a:p>
          <a:p>
            <a:pPr algn="ctr" eaLnBrk="0" hangingPunct="0"/>
            <a:r>
              <a:rPr lang="en-US" b="1" dirty="0" err="1" smtClean="0">
                <a:solidFill>
                  <a:srgbClr val="FF0000"/>
                </a:solidFill>
                <a:latin typeface="Comic Sans MS"/>
                <a:cs typeface="Comic Sans MS"/>
              </a:rPr>
              <a:t>W(x,r,k</a:t>
            </a:r>
            <a:r>
              <a:rPr lang="en-US" b="1" baseline="-25000" dirty="0" err="1" smtClean="0">
                <a:solidFill>
                  <a:srgbClr val="FF0000"/>
                </a:solidFill>
                <a:latin typeface="Comic Sans MS"/>
                <a:cs typeface="Comic Sans MS"/>
              </a:rPr>
              <a:t>t</a:t>
            </a:r>
            <a:r>
              <a:rPr lang="en-US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)</a:t>
            </a:r>
          </a:p>
        </p:txBody>
      </p:sp>
      <p:grpSp>
        <p:nvGrpSpPr>
          <p:cNvPr id="21" name="Group 20"/>
          <p:cNvGrpSpPr>
            <a:grpSpLocks noChangeAspect="1"/>
          </p:cNvGrpSpPr>
          <p:nvPr/>
        </p:nvGrpSpPr>
        <p:grpSpPr>
          <a:xfrm>
            <a:off x="4130461" y="3955833"/>
            <a:ext cx="4960620" cy="2108261"/>
            <a:chOff x="2044700" y="3828737"/>
            <a:chExt cx="7086600" cy="3011801"/>
          </a:xfrm>
        </p:grpSpPr>
        <p:pic>
          <p:nvPicPr>
            <p:cNvPr id="22" name="Picture 21" descr="plotGPD2D.eps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  </a:ext>
              </a:extLst>
            </a:blip>
            <a:srcRect t="21969" b="15787"/>
            <a:stretch/>
          </p:blipFill>
          <p:spPr>
            <a:xfrm>
              <a:off x="2044700" y="3828737"/>
              <a:ext cx="7086600" cy="3011801"/>
            </a:xfrm>
            <a:prstGeom prst="rect">
              <a:avLst/>
            </a:prstGeom>
            <a:solidFill>
              <a:schemeClr val="accent3">
                <a:lumMod val="85000"/>
              </a:schemeClr>
            </a:solidFill>
          </p:spPr>
        </p:pic>
        <p:cxnSp>
          <p:nvCxnSpPr>
            <p:cNvPr id="23" name="Straight Connector 22"/>
            <p:cNvCxnSpPr/>
            <p:nvPr/>
          </p:nvCxnSpPr>
          <p:spPr>
            <a:xfrm>
              <a:off x="2641600" y="5156200"/>
              <a:ext cx="504190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Rectangle 2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(2+1)-D imaging of the proton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26" name="Oval 25"/>
          <p:cNvSpPr/>
          <p:nvPr/>
        </p:nvSpPr>
        <p:spPr>
          <a:xfrm rot="1813402">
            <a:off x="5144168" y="1648328"/>
            <a:ext cx="2221411" cy="698500"/>
          </a:xfrm>
          <a:prstGeom prst="ellipse">
            <a:avLst/>
          </a:prstGeom>
          <a:solidFill>
            <a:schemeClr val="accent6">
              <a:lumMod val="60000"/>
              <a:lumOff val="40000"/>
              <a:alpha val="29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12" grpId="0"/>
      <p:bldP spid="15" grpId="0" animBg="1"/>
      <p:bldP spid="16" grpId="0" animBg="1"/>
      <p:bldP spid="18" grpId="0"/>
      <p:bldP spid="19" grpId="0"/>
      <p:bldP spid="2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0" y="786927"/>
            <a:ext cx="91669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the way to 3d imaging of the proton and the orbital angular momentum </a:t>
            </a:r>
            <a:r>
              <a:rPr lang="en-US" i="1" dirty="0" err="1" smtClean="0"/>
              <a:t>L</a:t>
            </a:r>
            <a:r>
              <a:rPr lang="en-US" i="1" baseline="-25000" dirty="0" err="1" smtClean="0"/>
              <a:t>q</a:t>
            </a:r>
            <a:r>
              <a:rPr lang="en-US" dirty="0" smtClean="0"/>
              <a:t> &amp; </a:t>
            </a:r>
            <a:r>
              <a:rPr lang="en-US" i="1" dirty="0" err="1" smtClean="0"/>
              <a:t>L</a:t>
            </a:r>
            <a:r>
              <a:rPr lang="en-US" i="1" baseline="-25000" dirty="0" err="1" smtClean="0"/>
              <a:t>g</a:t>
            </a:r>
            <a:endParaRPr lang="en-US" i="1" baseline="-25000" dirty="0"/>
          </a:p>
        </p:txBody>
      </p:sp>
      <p:grpSp>
        <p:nvGrpSpPr>
          <p:cNvPr id="7" name="Group 27"/>
          <p:cNvGrpSpPr/>
          <p:nvPr/>
        </p:nvGrpSpPr>
        <p:grpSpPr>
          <a:xfrm>
            <a:off x="244475" y="1344525"/>
            <a:ext cx="2514600" cy="3703638"/>
            <a:chOff x="3292475" y="1524000"/>
            <a:chExt cx="2514600" cy="3703638"/>
          </a:xfrm>
        </p:grpSpPr>
        <p:sp>
          <p:nvSpPr>
            <p:cNvPr id="8" name="Rectangle 14"/>
            <p:cNvSpPr>
              <a:spLocks noChangeArrowheads="1"/>
            </p:cNvSpPr>
            <p:nvPr/>
          </p:nvSpPr>
          <p:spPr bwMode="auto">
            <a:xfrm>
              <a:off x="3292475" y="1524000"/>
              <a:ext cx="2514600" cy="3703638"/>
            </a:xfrm>
            <a:prstGeom prst="rect">
              <a:avLst/>
            </a:prstGeom>
            <a:solidFill>
              <a:srgbClr val="F2FC24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w="114300" prst="artDeco"/>
              <a:bevelB w="114300" prst="artDeco"/>
            </a:sp3d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 sz="2400" b="0" i="0">
                <a:solidFill>
                  <a:schemeClr val="tx1"/>
                </a:solidFill>
                <a:effectLst/>
              </a:endParaRPr>
            </a:p>
          </p:txBody>
        </p:sp>
        <p:pic>
          <p:nvPicPr>
            <p:cNvPr id="9" name="Picture 15" descr="fig02-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419475" y="1743075"/>
              <a:ext cx="2252663" cy="3267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" name="Text Box 20"/>
          <p:cNvSpPr txBox="1">
            <a:spLocks noChangeArrowheads="1"/>
          </p:cNvSpPr>
          <p:nvPr/>
        </p:nvSpPr>
        <p:spPr bwMode="auto">
          <a:xfrm>
            <a:off x="0" y="5198975"/>
            <a:ext cx="2959865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600" b="1" dirty="0" smtClean="0"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rPr>
              <a:t>GPDs: </a:t>
            </a:r>
          </a:p>
          <a:p>
            <a:pPr algn="ctr"/>
            <a:r>
              <a:rPr lang="en-US" sz="1600" b="1" dirty="0" smtClean="0"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rPr>
              <a:t>Correlated </a:t>
            </a:r>
            <a:r>
              <a:rPr lang="en-US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rPr>
              <a:t>quark momentum </a:t>
            </a:r>
          </a:p>
          <a:p>
            <a:pPr algn="ctr"/>
            <a:r>
              <a:rPr lang="en-US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rPr>
              <a:t>and </a:t>
            </a:r>
            <a:r>
              <a:rPr lang="en-US" sz="16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rPr>
              <a:t>helicity</a:t>
            </a:r>
            <a:r>
              <a:rPr lang="en-US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rPr>
              <a:t> distributions in </a:t>
            </a:r>
          </a:p>
          <a:p>
            <a:pPr algn="ctr"/>
            <a:r>
              <a:rPr lang="en-US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rPr>
              <a:t>transverse </a:t>
            </a:r>
            <a:r>
              <a:rPr lang="en-US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rPr>
              <a:t>space</a:t>
            </a:r>
            <a:endParaRPr lang="en-US" sz="1600" b="1" dirty="0">
              <a:solidFill>
                <a:srgbClr val="FF0000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Comic Sans MS"/>
              <a:cs typeface="Comic Sans MS"/>
            </a:endParaRPr>
          </a:p>
        </p:txBody>
      </p:sp>
      <p:grpSp>
        <p:nvGrpSpPr>
          <p:cNvPr id="11" name="Group 19"/>
          <p:cNvGrpSpPr/>
          <p:nvPr/>
        </p:nvGrpSpPr>
        <p:grpSpPr>
          <a:xfrm>
            <a:off x="4018107" y="3935793"/>
            <a:ext cx="4697942" cy="2218112"/>
            <a:chOff x="1800225" y="3491443"/>
            <a:chExt cx="4697942" cy="2218112"/>
          </a:xfrm>
        </p:grpSpPr>
        <p:grpSp>
          <p:nvGrpSpPr>
            <p:cNvPr id="12" name="Group 25"/>
            <p:cNvGrpSpPr/>
            <p:nvPr/>
          </p:nvGrpSpPr>
          <p:grpSpPr>
            <a:xfrm>
              <a:off x="1800225" y="3491443"/>
              <a:ext cx="4697942" cy="2218112"/>
              <a:chOff x="178858" y="4405843"/>
              <a:chExt cx="4697942" cy="2218112"/>
            </a:xfrm>
          </p:grpSpPr>
          <p:sp>
            <p:nvSpPr>
              <p:cNvPr id="25" name="Rectangle 10"/>
              <p:cNvSpPr>
                <a:spLocks noChangeArrowheads="1"/>
              </p:cNvSpPr>
              <p:nvPr/>
            </p:nvSpPr>
            <p:spPr bwMode="auto">
              <a:xfrm>
                <a:off x="178858" y="4405843"/>
                <a:ext cx="4697942" cy="221811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  <a:effectLst>
                <a:glow rad="101600">
                  <a:schemeClr val="tx1">
                    <a:lumMod val="85000"/>
                    <a:alpha val="75000"/>
                  </a:schemeClr>
                </a:glow>
              </a:effectLst>
              <a:scene3d>
                <a:camera prst="orthographicFront"/>
                <a:lightRig rig="threePt" dir="t"/>
              </a:scene3d>
              <a:sp3d>
                <a:bevelT w="114300" prst="artDeco"/>
                <a:bevelB w="114300" prst="artDeco"/>
              </a:sp3d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graphicFrame>
            <p:nvGraphicFramePr>
              <p:cNvPr id="26" name="Object 11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163522772"/>
                  </p:ext>
                </p:extLst>
              </p:nvPr>
            </p:nvGraphicFramePr>
            <p:xfrm>
              <a:off x="415930" y="5664331"/>
              <a:ext cx="4292600" cy="787400"/>
            </p:xfrm>
            <a:graphic>
              <a:graphicData uri="http://schemas.openxmlformats.org/presentationml/2006/ole">
                <p:oleObj spid="_x0000_s439298" name="Equation" r:id="rId4" imgW="4292600" imgH="787400" progId="">
                  <p:embed/>
                </p:oleObj>
              </a:graphicData>
            </a:graphic>
          </p:graphicFrame>
          <p:graphicFrame>
            <p:nvGraphicFramePr>
              <p:cNvPr id="28" name="Object 12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041938719"/>
                  </p:ext>
                </p:extLst>
              </p:nvPr>
            </p:nvGraphicFramePr>
            <p:xfrm>
              <a:off x="468313" y="4929879"/>
              <a:ext cx="4064000" cy="863600"/>
            </p:xfrm>
            <a:graphic>
              <a:graphicData uri="http://schemas.openxmlformats.org/presentationml/2006/ole">
                <p:oleObj spid="_x0000_s439299" name="Equation" r:id="rId5" imgW="4064000" imgH="863600" progId="">
                  <p:embed/>
                </p:oleObj>
              </a:graphicData>
            </a:graphic>
          </p:graphicFrame>
        </p:grpSp>
        <p:sp>
          <p:nvSpPr>
            <p:cNvPr id="22" name="TextBox 21"/>
            <p:cNvSpPr txBox="1"/>
            <p:nvPr/>
          </p:nvSpPr>
          <p:spPr>
            <a:xfrm>
              <a:off x="1821252" y="3532526"/>
              <a:ext cx="275154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Spin-Sum-Rule in PRF:</a:t>
              </a:r>
              <a:endParaRPr lang="en-US" dirty="0"/>
            </a:p>
          </p:txBody>
        </p:sp>
        <p:sp>
          <p:nvSpPr>
            <p:cNvPr id="23" name="Text Box 22"/>
            <p:cNvSpPr txBox="1">
              <a:spLocks noChangeArrowheads="1"/>
            </p:cNvSpPr>
            <p:nvPr/>
          </p:nvSpPr>
          <p:spPr bwMode="auto">
            <a:xfrm>
              <a:off x="4828824" y="3692384"/>
              <a:ext cx="936207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 b="1" dirty="0">
                  <a:effectLst>
                    <a:outerShdw blurRad="38100" dist="38100" dir="2700000" algn="tl">
                      <a:srgbClr val="DDDDDD"/>
                    </a:outerShdw>
                  </a:effectLst>
                  <a:latin typeface="Comic Sans MS"/>
                  <a:cs typeface="Comic Sans MS"/>
                </a:rPr>
                <a:t>f</a:t>
              </a:r>
              <a:r>
                <a:rPr lang="en-US" sz="1600" b="1" dirty="0" smtClean="0">
                  <a:effectLst>
                    <a:outerShdw blurRad="38100" dist="38100" dir="2700000" algn="tl">
                      <a:srgbClr val="DDDDDD"/>
                    </a:outerShdw>
                  </a:effectLst>
                  <a:latin typeface="Comic Sans MS"/>
                  <a:cs typeface="Comic Sans MS"/>
                </a:rPr>
                <a:t>rom </a:t>
              </a:r>
              <a:r>
                <a:rPr lang="en-US" sz="1600" dirty="0" smtClean="0">
                  <a:effectLst>
                    <a:outerShdw blurRad="38100" dist="38100" dir="2700000" algn="tl">
                      <a:srgbClr val="DDDDDD"/>
                    </a:outerShdw>
                  </a:effectLst>
                  <a:latin typeface="Comic Sans MS"/>
                  <a:cs typeface="Comic Sans MS"/>
                </a:rPr>
                <a:t>g</a:t>
              </a:r>
              <a:r>
                <a:rPr lang="en-US" sz="1600" baseline="-25000" dirty="0" smtClean="0">
                  <a:effectLst>
                    <a:outerShdw blurRad="38100" dist="38100" dir="2700000" algn="tl">
                      <a:srgbClr val="DDDDDD"/>
                    </a:outerShdw>
                  </a:effectLst>
                  <a:latin typeface="Comic Sans MS"/>
                  <a:cs typeface="Comic Sans MS"/>
                </a:rPr>
                <a:t>1</a:t>
              </a:r>
              <a:endParaRPr lang="en-US" sz="1600" b="1" baseline="-25000" dirty="0"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endParaRPr>
            </a:p>
          </p:txBody>
        </p:sp>
        <p:sp>
          <p:nvSpPr>
            <p:cNvPr id="24" name="Bent Arrow 23"/>
            <p:cNvSpPr/>
            <p:nvPr/>
          </p:nvSpPr>
          <p:spPr>
            <a:xfrm>
              <a:off x="4429778" y="3793971"/>
              <a:ext cx="402199" cy="472016"/>
            </a:xfrm>
            <a:prstGeom prst="bentArrow">
              <a:avLst>
                <a:gd name="adj1" fmla="val 25000"/>
                <a:gd name="adj2" fmla="val 25000"/>
                <a:gd name="adj3" fmla="val 25000"/>
                <a:gd name="adj4" fmla="val 43750"/>
              </a:avLst>
            </a:prstGeom>
            <a:gradFill flip="none" rotWithShape="1">
              <a:gsLst>
                <a:gs pos="1000">
                  <a:srgbClr val="CC66FF"/>
                </a:gs>
                <a:gs pos="96000">
                  <a:srgbClr val="FFFFFF"/>
                </a:gs>
                <a:gs pos="0">
                  <a:srgbClr val="CC66FF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rgbClr val="8000FF"/>
              </a:solidFill>
            </a:ln>
            <a:effectLst>
              <a:glow rad="63500">
                <a:srgbClr val="CC66FF">
                  <a:alpha val="45000"/>
                </a:srgbClr>
              </a:glo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3" name="Group 28"/>
          <p:cNvGrpSpPr/>
          <p:nvPr/>
        </p:nvGrpSpPr>
        <p:grpSpPr>
          <a:xfrm>
            <a:off x="2963688" y="1889079"/>
            <a:ext cx="3640662" cy="1758227"/>
            <a:chOff x="4775200" y="609052"/>
            <a:chExt cx="4343097" cy="2467795"/>
          </a:xfrm>
        </p:grpSpPr>
        <p:grpSp>
          <p:nvGrpSpPr>
            <p:cNvPr id="14" name="Group 29"/>
            <p:cNvGrpSpPr/>
            <p:nvPr/>
          </p:nvGrpSpPr>
          <p:grpSpPr>
            <a:xfrm>
              <a:off x="4775200" y="609052"/>
              <a:ext cx="4343097" cy="2100616"/>
              <a:chOff x="158750" y="982320"/>
              <a:chExt cx="4343097" cy="2100616"/>
            </a:xfrm>
          </p:grpSpPr>
          <p:grpSp>
            <p:nvGrpSpPr>
              <p:cNvPr id="15" name="Group 159"/>
              <p:cNvGrpSpPr>
                <a:grpSpLocks noChangeAspect="1"/>
              </p:cNvGrpSpPr>
              <p:nvPr/>
            </p:nvGrpSpPr>
            <p:grpSpPr bwMode="auto">
              <a:xfrm rot="-2865258">
                <a:off x="1467654" y="1456538"/>
                <a:ext cx="128587" cy="546105"/>
                <a:chOff x="1324" y="1002"/>
                <a:chExt cx="146" cy="462"/>
              </a:xfrm>
            </p:grpSpPr>
            <p:sp>
              <p:nvSpPr>
                <p:cNvPr id="73" name="Freeform 160"/>
                <p:cNvSpPr>
                  <a:spLocks noChangeAspect="1"/>
                </p:cNvSpPr>
                <p:nvPr/>
              </p:nvSpPr>
              <p:spPr bwMode="auto">
                <a:xfrm>
                  <a:off x="1326" y="1002"/>
                  <a:ext cx="143" cy="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4" y="7"/>
                    </a:cxn>
                    <a:cxn ang="0">
                      <a:pos x="8" y="9"/>
                    </a:cxn>
                    <a:cxn ang="0">
                      <a:pos x="12" y="11"/>
                    </a:cxn>
                    <a:cxn ang="0">
                      <a:pos x="129" y="58"/>
                    </a:cxn>
                    <a:cxn ang="0">
                      <a:pos x="135" y="60"/>
                    </a:cxn>
                    <a:cxn ang="0">
                      <a:pos x="139" y="63"/>
                    </a:cxn>
                    <a:cxn ang="0">
                      <a:pos x="142" y="65"/>
                    </a:cxn>
                    <a:cxn ang="0">
                      <a:pos x="141" y="69"/>
                    </a:cxn>
                    <a:cxn ang="0">
                      <a:pos x="141" y="71"/>
                    </a:cxn>
                    <a:cxn ang="0">
                      <a:pos x="138" y="74"/>
                    </a:cxn>
                    <a:cxn ang="0">
                      <a:pos x="11" y="60"/>
                    </a:cxn>
                    <a:cxn ang="0">
                      <a:pos x="10" y="61"/>
                    </a:cxn>
                    <a:cxn ang="0">
                      <a:pos x="4" y="59"/>
                    </a:cxn>
                    <a:cxn ang="0">
                      <a:pos x="4" y="60"/>
                    </a:cxn>
                    <a:cxn ang="0">
                      <a:pos x="2" y="62"/>
                    </a:cxn>
                    <a:cxn ang="0">
                      <a:pos x="0" y="65"/>
                    </a:cxn>
                  </a:cxnLst>
                  <a:rect l="0" t="0" r="r" b="b"/>
                  <a:pathLst>
                    <a:path w="143" h="75">
                      <a:moveTo>
                        <a:pt x="0" y="0"/>
                      </a:moveTo>
                      <a:lnTo>
                        <a:pt x="0" y="4"/>
                      </a:lnTo>
                      <a:lnTo>
                        <a:pt x="4" y="7"/>
                      </a:lnTo>
                      <a:lnTo>
                        <a:pt x="8" y="9"/>
                      </a:lnTo>
                      <a:lnTo>
                        <a:pt x="12" y="11"/>
                      </a:lnTo>
                      <a:lnTo>
                        <a:pt x="129" y="58"/>
                      </a:lnTo>
                      <a:lnTo>
                        <a:pt x="135" y="60"/>
                      </a:lnTo>
                      <a:lnTo>
                        <a:pt x="139" y="63"/>
                      </a:lnTo>
                      <a:lnTo>
                        <a:pt x="142" y="65"/>
                      </a:lnTo>
                      <a:lnTo>
                        <a:pt x="141" y="69"/>
                      </a:lnTo>
                      <a:lnTo>
                        <a:pt x="141" y="71"/>
                      </a:lnTo>
                      <a:lnTo>
                        <a:pt x="138" y="74"/>
                      </a:lnTo>
                      <a:lnTo>
                        <a:pt x="11" y="60"/>
                      </a:lnTo>
                      <a:lnTo>
                        <a:pt x="10" y="61"/>
                      </a:lnTo>
                      <a:lnTo>
                        <a:pt x="4" y="59"/>
                      </a:lnTo>
                      <a:lnTo>
                        <a:pt x="4" y="60"/>
                      </a:lnTo>
                      <a:lnTo>
                        <a:pt x="2" y="62"/>
                      </a:lnTo>
                      <a:lnTo>
                        <a:pt x="0" y="65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4" name="Freeform 161"/>
                <p:cNvSpPr>
                  <a:spLocks noChangeAspect="1"/>
                </p:cNvSpPr>
                <p:nvPr/>
              </p:nvSpPr>
              <p:spPr bwMode="auto">
                <a:xfrm>
                  <a:off x="1324" y="1069"/>
                  <a:ext cx="143" cy="7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" y="2"/>
                    </a:cxn>
                    <a:cxn ang="0">
                      <a:pos x="4" y="4"/>
                    </a:cxn>
                    <a:cxn ang="0">
                      <a:pos x="6" y="6"/>
                    </a:cxn>
                    <a:cxn ang="0">
                      <a:pos x="10" y="7"/>
                    </a:cxn>
                    <a:cxn ang="0">
                      <a:pos x="133" y="57"/>
                    </a:cxn>
                    <a:cxn ang="0">
                      <a:pos x="137" y="61"/>
                    </a:cxn>
                    <a:cxn ang="0">
                      <a:pos x="140" y="61"/>
                    </a:cxn>
                    <a:cxn ang="0">
                      <a:pos x="141" y="65"/>
                    </a:cxn>
                    <a:cxn ang="0">
                      <a:pos x="141" y="66"/>
                    </a:cxn>
                    <a:cxn ang="0">
                      <a:pos x="142" y="71"/>
                    </a:cxn>
                    <a:cxn ang="0">
                      <a:pos x="137" y="71"/>
                    </a:cxn>
                    <a:cxn ang="0">
                      <a:pos x="12" y="59"/>
                    </a:cxn>
                    <a:cxn ang="0">
                      <a:pos x="7" y="59"/>
                    </a:cxn>
                    <a:cxn ang="0">
                      <a:pos x="6" y="59"/>
                    </a:cxn>
                    <a:cxn ang="0">
                      <a:pos x="4" y="59"/>
                    </a:cxn>
                    <a:cxn ang="0">
                      <a:pos x="1" y="59"/>
                    </a:cxn>
                    <a:cxn ang="0">
                      <a:pos x="0" y="61"/>
                    </a:cxn>
                  </a:cxnLst>
                  <a:rect l="0" t="0" r="r" b="b"/>
                  <a:pathLst>
                    <a:path w="143" h="72">
                      <a:moveTo>
                        <a:pt x="0" y="0"/>
                      </a:moveTo>
                      <a:lnTo>
                        <a:pt x="1" y="2"/>
                      </a:lnTo>
                      <a:lnTo>
                        <a:pt x="4" y="4"/>
                      </a:lnTo>
                      <a:lnTo>
                        <a:pt x="6" y="6"/>
                      </a:lnTo>
                      <a:lnTo>
                        <a:pt x="10" y="7"/>
                      </a:lnTo>
                      <a:lnTo>
                        <a:pt x="133" y="57"/>
                      </a:lnTo>
                      <a:lnTo>
                        <a:pt x="137" y="61"/>
                      </a:lnTo>
                      <a:lnTo>
                        <a:pt x="140" y="61"/>
                      </a:lnTo>
                      <a:lnTo>
                        <a:pt x="141" y="65"/>
                      </a:lnTo>
                      <a:lnTo>
                        <a:pt x="141" y="66"/>
                      </a:lnTo>
                      <a:lnTo>
                        <a:pt x="142" y="71"/>
                      </a:lnTo>
                      <a:lnTo>
                        <a:pt x="137" y="71"/>
                      </a:lnTo>
                      <a:lnTo>
                        <a:pt x="12" y="59"/>
                      </a:lnTo>
                      <a:lnTo>
                        <a:pt x="7" y="59"/>
                      </a:lnTo>
                      <a:lnTo>
                        <a:pt x="6" y="59"/>
                      </a:lnTo>
                      <a:lnTo>
                        <a:pt x="4" y="59"/>
                      </a:lnTo>
                      <a:lnTo>
                        <a:pt x="1" y="59"/>
                      </a:lnTo>
                      <a:lnTo>
                        <a:pt x="0" y="61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5" name="Freeform 162"/>
                <p:cNvSpPr>
                  <a:spLocks noChangeAspect="1"/>
                </p:cNvSpPr>
                <p:nvPr/>
              </p:nvSpPr>
              <p:spPr bwMode="auto">
                <a:xfrm>
                  <a:off x="1326" y="1131"/>
                  <a:ext cx="144" cy="7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"/>
                    </a:cxn>
                    <a:cxn ang="0">
                      <a:pos x="2" y="7"/>
                    </a:cxn>
                    <a:cxn ang="0">
                      <a:pos x="7" y="9"/>
                    </a:cxn>
                    <a:cxn ang="0">
                      <a:pos x="10" y="11"/>
                    </a:cxn>
                    <a:cxn ang="0">
                      <a:pos x="133" y="59"/>
                    </a:cxn>
                    <a:cxn ang="0">
                      <a:pos x="136" y="63"/>
                    </a:cxn>
                    <a:cxn ang="0">
                      <a:pos x="139" y="65"/>
                    </a:cxn>
                    <a:cxn ang="0">
                      <a:pos x="143" y="67"/>
                    </a:cxn>
                    <a:cxn ang="0">
                      <a:pos x="143" y="71"/>
                    </a:cxn>
                    <a:cxn ang="0">
                      <a:pos x="141" y="74"/>
                    </a:cxn>
                    <a:cxn ang="0">
                      <a:pos x="138" y="75"/>
                    </a:cxn>
                    <a:cxn ang="0">
                      <a:pos x="9" y="63"/>
                    </a:cxn>
                    <a:cxn ang="0">
                      <a:pos x="6" y="62"/>
                    </a:cxn>
                    <a:cxn ang="0">
                      <a:pos x="6" y="63"/>
                    </a:cxn>
                    <a:cxn ang="0">
                      <a:pos x="3" y="62"/>
                    </a:cxn>
                    <a:cxn ang="0">
                      <a:pos x="0" y="64"/>
                    </a:cxn>
                    <a:cxn ang="0">
                      <a:pos x="0" y="66"/>
                    </a:cxn>
                  </a:cxnLst>
                  <a:rect l="0" t="0" r="r" b="b"/>
                  <a:pathLst>
                    <a:path w="144" h="76">
                      <a:moveTo>
                        <a:pt x="0" y="0"/>
                      </a:moveTo>
                      <a:lnTo>
                        <a:pt x="0" y="3"/>
                      </a:lnTo>
                      <a:lnTo>
                        <a:pt x="2" y="7"/>
                      </a:lnTo>
                      <a:lnTo>
                        <a:pt x="7" y="9"/>
                      </a:lnTo>
                      <a:lnTo>
                        <a:pt x="10" y="11"/>
                      </a:lnTo>
                      <a:lnTo>
                        <a:pt x="133" y="59"/>
                      </a:lnTo>
                      <a:lnTo>
                        <a:pt x="136" y="63"/>
                      </a:lnTo>
                      <a:lnTo>
                        <a:pt x="139" y="65"/>
                      </a:lnTo>
                      <a:lnTo>
                        <a:pt x="143" y="67"/>
                      </a:lnTo>
                      <a:lnTo>
                        <a:pt x="143" y="71"/>
                      </a:lnTo>
                      <a:lnTo>
                        <a:pt x="141" y="74"/>
                      </a:lnTo>
                      <a:lnTo>
                        <a:pt x="138" y="75"/>
                      </a:lnTo>
                      <a:lnTo>
                        <a:pt x="9" y="63"/>
                      </a:lnTo>
                      <a:lnTo>
                        <a:pt x="6" y="62"/>
                      </a:lnTo>
                      <a:lnTo>
                        <a:pt x="6" y="63"/>
                      </a:lnTo>
                      <a:lnTo>
                        <a:pt x="3" y="62"/>
                      </a:lnTo>
                      <a:lnTo>
                        <a:pt x="0" y="64"/>
                      </a:lnTo>
                      <a:lnTo>
                        <a:pt x="0" y="66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6" name="Freeform 163"/>
                <p:cNvSpPr>
                  <a:spLocks noChangeAspect="1"/>
                </p:cNvSpPr>
                <p:nvPr/>
              </p:nvSpPr>
              <p:spPr bwMode="auto">
                <a:xfrm>
                  <a:off x="1325" y="1202"/>
                  <a:ext cx="144" cy="7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4" y="4"/>
                    </a:cxn>
                    <a:cxn ang="0">
                      <a:pos x="6" y="6"/>
                    </a:cxn>
                    <a:cxn ang="0">
                      <a:pos x="11" y="7"/>
                    </a:cxn>
                    <a:cxn ang="0">
                      <a:pos x="131" y="54"/>
                    </a:cxn>
                    <a:cxn ang="0">
                      <a:pos x="136" y="58"/>
                    </a:cxn>
                    <a:cxn ang="0">
                      <a:pos x="139" y="59"/>
                    </a:cxn>
                    <a:cxn ang="0">
                      <a:pos x="143" y="63"/>
                    </a:cxn>
                    <a:cxn ang="0">
                      <a:pos x="143" y="66"/>
                    </a:cxn>
                    <a:cxn ang="0">
                      <a:pos x="140" y="69"/>
                    </a:cxn>
                    <a:cxn ang="0">
                      <a:pos x="138" y="69"/>
                    </a:cxn>
                    <a:cxn ang="0">
                      <a:pos x="11" y="57"/>
                    </a:cxn>
                    <a:cxn ang="0">
                      <a:pos x="7" y="58"/>
                    </a:cxn>
                    <a:cxn ang="0">
                      <a:pos x="4" y="57"/>
                    </a:cxn>
                    <a:cxn ang="0">
                      <a:pos x="1" y="57"/>
                    </a:cxn>
                    <a:cxn ang="0">
                      <a:pos x="1" y="59"/>
                    </a:cxn>
                    <a:cxn ang="0">
                      <a:pos x="0" y="62"/>
                    </a:cxn>
                  </a:cxnLst>
                  <a:rect l="0" t="0" r="r" b="b"/>
                  <a:pathLst>
                    <a:path w="144" h="7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4"/>
                      </a:lnTo>
                      <a:lnTo>
                        <a:pt x="6" y="6"/>
                      </a:lnTo>
                      <a:lnTo>
                        <a:pt x="11" y="7"/>
                      </a:lnTo>
                      <a:lnTo>
                        <a:pt x="131" y="54"/>
                      </a:lnTo>
                      <a:lnTo>
                        <a:pt x="136" y="58"/>
                      </a:lnTo>
                      <a:lnTo>
                        <a:pt x="139" y="59"/>
                      </a:lnTo>
                      <a:lnTo>
                        <a:pt x="143" y="63"/>
                      </a:lnTo>
                      <a:lnTo>
                        <a:pt x="143" y="66"/>
                      </a:lnTo>
                      <a:lnTo>
                        <a:pt x="140" y="69"/>
                      </a:lnTo>
                      <a:lnTo>
                        <a:pt x="138" y="69"/>
                      </a:lnTo>
                      <a:lnTo>
                        <a:pt x="11" y="57"/>
                      </a:lnTo>
                      <a:lnTo>
                        <a:pt x="7" y="58"/>
                      </a:lnTo>
                      <a:lnTo>
                        <a:pt x="4" y="57"/>
                      </a:lnTo>
                      <a:lnTo>
                        <a:pt x="1" y="57"/>
                      </a:lnTo>
                      <a:lnTo>
                        <a:pt x="1" y="59"/>
                      </a:lnTo>
                      <a:lnTo>
                        <a:pt x="0" y="62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7" name="Freeform 164"/>
                <p:cNvSpPr>
                  <a:spLocks noChangeAspect="1"/>
                </p:cNvSpPr>
                <p:nvPr/>
              </p:nvSpPr>
              <p:spPr bwMode="auto">
                <a:xfrm>
                  <a:off x="1327" y="1260"/>
                  <a:ext cx="142" cy="7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3" y="7"/>
                    </a:cxn>
                    <a:cxn ang="0">
                      <a:pos x="6" y="8"/>
                    </a:cxn>
                    <a:cxn ang="0">
                      <a:pos x="11" y="11"/>
                    </a:cxn>
                    <a:cxn ang="0">
                      <a:pos x="132" y="61"/>
                    </a:cxn>
                    <a:cxn ang="0">
                      <a:pos x="137" y="64"/>
                    </a:cxn>
                    <a:cxn ang="0">
                      <a:pos x="137" y="65"/>
                    </a:cxn>
                    <a:cxn ang="0">
                      <a:pos x="140" y="68"/>
                    </a:cxn>
                    <a:cxn ang="0">
                      <a:pos x="141" y="71"/>
                    </a:cxn>
                    <a:cxn ang="0">
                      <a:pos x="139" y="74"/>
                    </a:cxn>
                    <a:cxn ang="0">
                      <a:pos x="136" y="75"/>
                    </a:cxn>
                    <a:cxn ang="0">
                      <a:pos x="11" y="62"/>
                    </a:cxn>
                    <a:cxn ang="0">
                      <a:pos x="8" y="62"/>
                    </a:cxn>
                    <a:cxn ang="0">
                      <a:pos x="6" y="62"/>
                    </a:cxn>
                    <a:cxn ang="0">
                      <a:pos x="4" y="62"/>
                    </a:cxn>
                    <a:cxn ang="0">
                      <a:pos x="2" y="63"/>
                    </a:cxn>
                    <a:cxn ang="0">
                      <a:pos x="2" y="66"/>
                    </a:cxn>
                  </a:cxnLst>
                  <a:rect l="0" t="0" r="r" b="b"/>
                  <a:pathLst>
                    <a:path w="142" h="76">
                      <a:moveTo>
                        <a:pt x="0" y="0"/>
                      </a:moveTo>
                      <a:lnTo>
                        <a:pt x="0" y="4"/>
                      </a:lnTo>
                      <a:lnTo>
                        <a:pt x="3" y="7"/>
                      </a:lnTo>
                      <a:lnTo>
                        <a:pt x="6" y="8"/>
                      </a:lnTo>
                      <a:lnTo>
                        <a:pt x="11" y="11"/>
                      </a:lnTo>
                      <a:lnTo>
                        <a:pt x="132" y="61"/>
                      </a:lnTo>
                      <a:lnTo>
                        <a:pt x="137" y="64"/>
                      </a:lnTo>
                      <a:lnTo>
                        <a:pt x="137" y="65"/>
                      </a:lnTo>
                      <a:lnTo>
                        <a:pt x="140" y="68"/>
                      </a:lnTo>
                      <a:lnTo>
                        <a:pt x="141" y="71"/>
                      </a:lnTo>
                      <a:lnTo>
                        <a:pt x="139" y="74"/>
                      </a:lnTo>
                      <a:lnTo>
                        <a:pt x="136" y="75"/>
                      </a:lnTo>
                      <a:lnTo>
                        <a:pt x="11" y="62"/>
                      </a:lnTo>
                      <a:lnTo>
                        <a:pt x="8" y="62"/>
                      </a:lnTo>
                      <a:lnTo>
                        <a:pt x="6" y="62"/>
                      </a:lnTo>
                      <a:lnTo>
                        <a:pt x="4" y="62"/>
                      </a:lnTo>
                      <a:lnTo>
                        <a:pt x="2" y="63"/>
                      </a:lnTo>
                      <a:lnTo>
                        <a:pt x="2" y="66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8" name="Freeform 165"/>
                <p:cNvSpPr>
                  <a:spLocks noChangeAspect="1"/>
                </p:cNvSpPr>
                <p:nvPr/>
              </p:nvSpPr>
              <p:spPr bwMode="auto">
                <a:xfrm>
                  <a:off x="1326" y="1328"/>
                  <a:ext cx="142" cy="7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" y="2"/>
                    </a:cxn>
                    <a:cxn ang="0">
                      <a:pos x="4" y="4"/>
                    </a:cxn>
                    <a:cxn ang="0">
                      <a:pos x="4" y="5"/>
                    </a:cxn>
                    <a:cxn ang="0">
                      <a:pos x="10" y="8"/>
                    </a:cxn>
                    <a:cxn ang="0">
                      <a:pos x="129" y="57"/>
                    </a:cxn>
                    <a:cxn ang="0">
                      <a:pos x="136" y="59"/>
                    </a:cxn>
                    <a:cxn ang="0">
                      <a:pos x="138" y="62"/>
                    </a:cxn>
                    <a:cxn ang="0">
                      <a:pos x="139" y="66"/>
                    </a:cxn>
                    <a:cxn ang="0">
                      <a:pos x="141" y="68"/>
                    </a:cxn>
                    <a:cxn ang="0">
                      <a:pos x="140" y="70"/>
                    </a:cxn>
                    <a:cxn ang="0">
                      <a:pos x="136" y="73"/>
                    </a:cxn>
                    <a:cxn ang="0">
                      <a:pos x="12" y="59"/>
                    </a:cxn>
                    <a:cxn ang="0">
                      <a:pos x="8" y="59"/>
                    </a:cxn>
                    <a:cxn ang="0">
                      <a:pos x="4" y="59"/>
                    </a:cxn>
                    <a:cxn ang="0">
                      <a:pos x="3" y="59"/>
                    </a:cxn>
                    <a:cxn ang="0">
                      <a:pos x="3" y="61"/>
                    </a:cxn>
                    <a:cxn ang="0">
                      <a:pos x="2" y="64"/>
                    </a:cxn>
                  </a:cxnLst>
                  <a:rect l="0" t="0" r="r" b="b"/>
                  <a:pathLst>
                    <a:path w="142" h="74">
                      <a:moveTo>
                        <a:pt x="0" y="0"/>
                      </a:moveTo>
                      <a:lnTo>
                        <a:pt x="2" y="2"/>
                      </a:lnTo>
                      <a:lnTo>
                        <a:pt x="4" y="4"/>
                      </a:lnTo>
                      <a:lnTo>
                        <a:pt x="4" y="5"/>
                      </a:lnTo>
                      <a:lnTo>
                        <a:pt x="10" y="8"/>
                      </a:lnTo>
                      <a:lnTo>
                        <a:pt x="129" y="57"/>
                      </a:lnTo>
                      <a:lnTo>
                        <a:pt x="136" y="59"/>
                      </a:lnTo>
                      <a:lnTo>
                        <a:pt x="138" y="62"/>
                      </a:lnTo>
                      <a:lnTo>
                        <a:pt x="139" y="66"/>
                      </a:lnTo>
                      <a:lnTo>
                        <a:pt x="141" y="68"/>
                      </a:lnTo>
                      <a:lnTo>
                        <a:pt x="140" y="70"/>
                      </a:lnTo>
                      <a:lnTo>
                        <a:pt x="136" y="73"/>
                      </a:lnTo>
                      <a:lnTo>
                        <a:pt x="12" y="59"/>
                      </a:lnTo>
                      <a:lnTo>
                        <a:pt x="8" y="59"/>
                      </a:lnTo>
                      <a:lnTo>
                        <a:pt x="4" y="59"/>
                      </a:lnTo>
                      <a:lnTo>
                        <a:pt x="3" y="59"/>
                      </a:lnTo>
                      <a:lnTo>
                        <a:pt x="3" y="61"/>
                      </a:lnTo>
                      <a:lnTo>
                        <a:pt x="2" y="64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9" name="Freeform 166"/>
                <p:cNvSpPr>
                  <a:spLocks noChangeAspect="1"/>
                </p:cNvSpPr>
                <p:nvPr/>
              </p:nvSpPr>
              <p:spPr bwMode="auto">
                <a:xfrm>
                  <a:off x="1326" y="1391"/>
                  <a:ext cx="142" cy="7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"/>
                    </a:cxn>
                    <a:cxn ang="0">
                      <a:pos x="1" y="7"/>
                    </a:cxn>
                    <a:cxn ang="0">
                      <a:pos x="5" y="9"/>
                    </a:cxn>
                    <a:cxn ang="0">
                      <a:pos x="11" y="10"/>
                    </a:cxn>
                    <a:cxn ang="0">
                      <a:pos x="129" y="59"/>
                    </a:cxn>
                    <a:cxn ang="0">
                      <a:pos x="137" y="61"/>
                    </a:cxn>
                    <a:cxn ang="0">
                      <a:pos x="138" y="63"/>
                    </a:cxn>
                    <a:cxn ang="0">
                      <a:pos x="141" y="67"/>
                    </a:cxn>
                    <a:cxn ang="0">
                      <a:pos x="141" y="69"/>
                    </a:cxn>
                    <a:cxn ang="0">
                      <a:pos x="140" y="72"/>
                    </a:cxn>
                    <a:cxn ang="0">
                      <a:pos x="135" y="72"/>
                    </a:cxn>
                    <a:cxn ang="0">
                      <a:pos x="73" y="65"/>
                    </a:cxn>
                  </a:cxnLst>
                  <a:rect l="0" t="0" r="r" b="b"/>
                  <a:pathLst>
                    <a:path w="142" h="73">
                      <a:moveTo>
                        <a:pt x="0" y="0"/>
                      </a:moveTo>
                      <a:lnTo>
                        <a:pt x="0" y="3"/>
                      </a:lnTo>
                      <a:lnTo>
                        <a:pt x="1" y="7"/>
                      </a:lnTo>
                      <a:lnTo>
                        <a:pt x="5" y="9"/>
                      </a:lnTo>
                      <a:lnTo>
                        <a:pt x="11" y="10"/>
                      </a:lnTo>
                      <a:lnTo>
                        <a:pt x="129" y="59"/>
                      </a:lnTo>
                      <a:lnTo>
                        <a:pt x="137" y="61"/>
                      </a:lnTo>
                      <a:lnTo>
                        <a:pt x="138" y="63"/>
                      </a:lnTo>
                      <a:lnTo>
                        <a:pt x="141" y="67"/>
                      </a:lnTo>
                      <a:lnTo>
                        <a:pt x="141" y="69"/>
                      </a:lnTo>
                      <a:lnTo>
                        <a:pt x="140" y="72"/>
                      </a:lnTo>
                      <a:lnTo>
                        <a:pt x="135" y="72"/>
                      </a:lnTo>
                      <a:lnTo>
                        <a:pt x="73" y="65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34" name="Line 168"/>
              <p:cNvSpPr>
                <a:spLocks noChangeShapeType="1"/>
              </p:cNvSpPr>
              <p:nvPr/>
            </p:nvSpPr>
            <p:spPr bwMode="auto">
              <a:xfrm flipV="1">
                <a:off x="1477963" y="1919288"/>
                <a:ext cx="304800" cy="6096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Line 169"/>
              <p:cNvSpPr>
                <a:spLocks noChangeShapeType="1"/>
              </p:cNvSpPr>
              <p:nvPr/>
            </p:nvSpPr>
            <p:spPr bwMode="auto">
              <a:xfrm rot="18742695" flipV="1">
                <a:off x="2767013" y="1912938"/>
                <a:ext cx="303212" cy="61436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Line 172"/>
              <p:cNvSpPr>
                <a:spLocks noChangeShapeType="1"/>
              </p:cNvSpPr>
              <p:nvPr/>
            </p:nvSpPr>
            <p:spPr bwMode="auto">
              <a:xfrm rot="12777622" flipV="1">
                <a:off x="3529013" y="2726816"/>
                <a:ext cx="685799" cy="2286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177"/>
              <p:cNvSpPr>
                <a:spLocks/>
              </p:cNvSpPr>
              <p:nvPr/>
            </p:nvSpPr>
            <p:spPr bwMode="auto">
              <a:xfrm>
                <a:off x="415925" y="1268413"/>
                <a:ext cx="1439863" cy="441325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432" y="96"/>
                  </a:cxn>
                  <a:cxn ang="0">
                    <a:pos x="672" y="0"/>
                  </a:cxn>
                </a:cxnLst>
                <a:rect l="0" t="0" r="r" b="b"/>
                <a:pathLst>
                  <a:path w="672" h="144">
                    <a:moveTo>
                      <a:pt x="0" y="144"/>
                    </a:moveTo>
                    <a:lnTo>
                      <a:pt x="432" y="96"/>
                    </a:lnTo>
                    <a:lnTo>
                      <a:pt x="672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 type="none" w="med" len="med"/>
                <a:tailEnd type="triangle" w="med" len="med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Text Box 179"/>
              <p:cNvSpPr txBox="1">
                <a:spLocks noChangeArrowheads="1"/>
              </p:cNvSpPr>
              <p:nvPr/>
            </p:nvSpPr>
            <p:spPr bwMode="auto">
              <a:xfrm>
                <a:off x="1379076" y="982320"/>
                <a:ext cx="381000" cy="3968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2000" dirty="0">
                    <a:latin typeface="Times New Roman" pitchFamily="-112" charset="0"/>
                  </a:rPr>
                  <a:t>e’</a:t>
                </a:r>
              </a:p>
            </p:txBody>
          </p:sp>
          <p:sp>
            <p:nvSpPr>
              <p:cNvPr id="39" name="Line 203"/>
              <p:cNvSpPr>
                <a:spLocks noChangeShapeType="1"/>
              </p:cNvSpPr>
              <p:nvPr/>
            </p:nvSpPr>
            <p:spPr bwMode="auto">
              <a:xfrm flipV="1">
                <a:off x="487363" y="2794000"/>
                <a:ext cx="685800" cy="2286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" name="Line 204"/>
              <p:cNvSpPr>
                <a:spLocks noChangeShapeType="1"/>
              </p:cNvSpPr>
              <p:nvPr/>
            </p:nvSpPr>
            <p:spPr bwMode="auto">
              <a:xfrm rot="12777622" flipV="1">
                <a:off x="3513138" y="2747238"/>
                <a:ext cx="685799" cy="2286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6" name="Group 344"/>
              <p:cNvGrpSpPr>
                <a:grpSpLocks/>
              </p:cNvGrpSpPr>
              <p:nvPr/>
            </p:nvGrpSpPr>
            <p:grpSpPr bwMode="auto">
              <a:xfrm>
                <a:off x="385763" y="1125541"/>
                <a:ext cx="3825887" cy="1957395"/>
                <a:chOff x="243" y="709"/>
                <a:chExt cx="2410" cy="1233"/>
              </a:xfrm>
            </p:grpSpPr>
            <p:sp>
              <p:nvSpPr>
                <p:cNvPr id="44" name="Line 176"/>
                <p:cNvSpPr>
                  <a:spLocks noChangeShapeType="1"/>
                </p:cNvSpPr>
                <p:nvPr/>
              </p:nvSpPr>
              <p:spPr bwMode="auto">
                <a:xfrm flipV="1">
                  <a:off x="1123" y="1207"/>
                  <a:ext cx="623" cy="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grpSp>
              <p:nvGrpSpPr>
                <p:cNvPr id="17" name="Group 184"/>
                <p:cNvGrpSpPr>
                  <a:grpSpLocks/>
                </p:cNvGrpSpPr>
                <p:nvPr/>
              </p:nvGrpSpPr>
              <p:grpSpPr bwMode="auto">
                <a:xfrm>
                  <a:off x="243" y="757"/>
                  <a:ext cx="2410" cy="1185"/>
                  <a:chOff x="100" y="699"/>
                  <a:chExt cx="2410" cy="1185"/>
                </a:xfrm>
              </p:grpSpPr>
              <p:sp>
                <p:nvSpPr>
                  <p:cNvPr id="55" name="Text Box 18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76" y="961"/>
                    <a:ext cx="388" cy="24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  <a:spAutoFit/>
                  </a:bodyPr>
                  <a:lstStyle/>
                  <a:p>
                    <a:pPr algn="ctr">
                      <a:spcBef>
                        <a:spcPct val="50000"/>
                      </a:spcBef>
                    </a:pPr>
                    <a:r>
                      <a:rPr lang="en-US" sz="1200" b="1" dirty="0">
                        <a:latin typeface="Times New Roman" pitchFamily="-112" charset="0"/>
                      </a:rPr>
                      <a:t>(Q</a:t>
                    </a:r>
                    <a:r>
                      <a:rPr lang="en-US" sz="1200" b="1" baseline="30000" dirty="0">
                        <a:latin typeface="Times New Roman" pitchFamily="-112" charset="0"/>
                      </a:rPr>
                      <a:t>2</a:t>
                    </a:r>
                    <a:r>
                      <a:rPr lang="en-US" sz="1200" b="1" dirty="0">
                        <a:latin typeface="Times New Roman" pitchFamily="-112" charset="0"/>
                      </a:rPr>
                      <a:t>)</a:t>
                    </a:r>
                  </a:p>
                </p:txBody>
              </p:sp>
              <p:sp>
                <p:nvSpPr>
                  <p:cNvPr id="56" name="Text Box 18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0" y="699"/>
                    <a:ext cx="187" cy="25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>
                    <a:prstTxWarp prst="textNoShape">
                      <a:avLst/>
                    </a:prstTxWarp>
                    <a:spAutoFit/>
                  </a:bodyPr>
                  <a:lstStyle/>
                  <a:p>
                    <a:r>
                      <a:rPr lang="en-US" sz="2000" dirty="0">
                        <a:latin typeface="Times New Roman" pitchFamily="-112" charset="0"/>
                      </a:rPr>
                      <a:t>e</a:t>
                    </a:r>
                  </a:p>
                </p:txBody>
              </p:sp>
              <p:sp>
                <p:nvSpPr>
                  <p:cNvPr id="57" name="Text Box 18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838" y="809"/>
                    <a:ext cx="322" cy="27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>
                    <a:prstTxWarp prst="textNoShape">
                      <a:avLst/>
                    </a:prstTxWarp>
                    <a:spAutoFit/>
                  </a:bodyPr>
                  <a:lstStyle/>
                  <a:p>
                    <a:r>
                      <a:rPr lang="en-US" sz="1400" b="1" dirty="0" err="1">
                        <a:latin typeface="Symbol" pitchFamily="-112" charset="2"/>
                      </a:rPr>
                      <a:t>g</a:t>
                    </a:r>
                    <a:r>
                      <a:rPr lang="en-US" sz="1400" b="1" baseline="-25000" dirty="0" err="1">
                        <a:latin typeface="Times New Roman" pitchFamily="-112" charset="0"/>
                      </a:rPr>
                      <a:t>L</a:t>
                    </a:r>
                    <a:r>
                      <a:rPr lang="en-US" sz="1400" b="1" dirty="0">
                        <a:latin typeface="Times New Roman" pitchFamily="-112" charset="0"/>
                      </a:rPr>
                      <a:t>*</a:t>
                    </a:r>
                  </a:p>
                </p:txBody>
              </p:sp>
              <p:grpSp>
                <p:nvGrpSpPr>
                  <p:cNvPr id="18" name="Group 188"/>
                  <p:cNvGrpSpPr>
                    <a:grpSpLocks/>
                  </p:cNvGrpSpPr>
                  <p:nvPr/>
                </p:nvGrpSpPr>
                <p:grpSpPr bwMode="auto">
                  <a:xfrm>
                    <a:off x="159" y="1253"/>
                    <a:ext cx="2351" cy="631"/>
                    <a:chOff x="159" y="1253"/>
                    <a:chExt cx="2351" cy="631"/>
                  </a:xfrm>
                </p:grpSpPr>
                <p:sp>
                  <p:nvSpPr>
                    <p:cNvPr id="59" name="Text Box 189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476" y="1253"/>
                      <a:ext cx="388" cy="212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pPr algn="ctr">
                        <a:spcBef>
                          <a:spcPct val="50000"/>
                        </a:spcBef>
                      </a:pPr>
                      <a:r>
                        <a:rPr lang="en-US" sz="1600" b="1" dirty="0" err="1">
                          <a:latin typeface="Times New Roman" pitchFamily="-112" charset="0"/>
                        </a:rPr>
                        <a:t>x+ξ</a:t>
                      </a:r>
                      <a:r>
                        <a:rPr lang="en-US" sz="1600" b="1" dirty="0">
                          <a:latin typeface="Times New Roman" pitchFamily="-112" charset="0"/>
                        </a:rPr>
                        <a:t> </a:t>
                      </a:r>
                    </a:p>
                  </p:txBody>
                </p:sp>
                <p:sp>
                  <p:nvSpPr>
                    <p:cNvPr id="60" name="Text Box 190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598" y="1260"/>
                      <a:ext cx="476" cy="212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pPr algn="ctr">
                        <a:spcBef>
                          <a:spcPct val="50000"/>
                        </a:spcBef>
                      </a:pPr>
                      <a:r>
                        <a:rPr lang="en-US" sz="1600" b="1">
                          <a:latin typeface="Times New Roman" pitchFamily="-112" charset="0"/>
                        </a:rPr>
                        <a:t>x-ξ </a:t>
                      </a:r>
                    </a:p>
                  </p:txBody>
                </p:sp>
                <p:sp>
                  <p:nvSpPr>
                    <p:cNvPr id="61" name="Line 191"/>
                    <p:cNvSpPr>
                      <a:spLocks noChangeShapeType="1"/>
                    </p:cNvSpPr>
                    <p:nvPr/>
                  </p:nvSpPr>
                  <p:spPr bwMode="auto">
                    <a:xfrm rot="12777622" flipV="1">
                      <a:off x="2078" y="1692"/>
                      <a:ext cx="432" cy="144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2" name="Line 19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31" y="1298"/>
                      <a:ext cx="1723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dash"/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19" name="Group 19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59" y="1417"/>
                      <a:ext cx="1927" cy="467"/>
                      <a:chOff x="159" y="1417"/>
                      <a:chExt cx="1927" cy="467"/>
                    </a:xfrm>
                  </p:grpSpPr>
                  <p:grpSp>
                    <p:nvGrpSpPr>
                      <p:cNvPr id="20" name="Group 19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59" y="1424"/>
                        <a:ext cx="1927" cy="460"/>
                        <a:chOff x="241" y="670"/>
                        <a:chExt cx="1927" cy="460"/>
                      </a:xfrm>
                    </p:grpSpPr>
                    <p:grpSp>
                      <p:nvGrpSpPr>
                        <p:cNvPr id="21" name="Group 195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241" y="670"/>
                          <a:ext cx="1927" cy="460"/>
                          <a:chOff x="241" y="670"/>
                          <a:chExt cx="1927" cy="460"/>
                        </a:xfrm>
                      </p:grpSpPr>
                      <p:grpSp>
                        <p:nvGrpSpPr>
                          <p:cNvPr id="27" name="Group 196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632" y="670"/>
                            <a:ext cx="1536" cy="460"/>
                            <a:chOff x="632" y="670"/>
                            <a:chExt cx="1536" cy="460"/>
                          </a:xfrm>
                        </p:grpSpPr>
                        <p:sp>
                          <p:nvSpPr>
                            <p:cNvPr id="70" name="Oval 197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672" y="746"/>
                              <a:ext cx="1492" cy="384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rgbClr val="FF0000"/>
                                </a:gs>
                                <a:gs pos="100000">
                                  <a:srgbClr val="FF0000">
                                    <a:gamma/>
                                    <a:shade val="46275"/>
                                    <a:invGamma/>
                                  </a:srgbClr>
                                </a:gs>
                              </a:gsLst>
                              <a:path path="shape">
                                <a:fillToRect l="50000" t="50000" r="50000" b="50000"/>
                              </a:path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  <p:sp>
                          <p:nvSpPr>
                            <p:cNvPr id="71" name="Text Box 198"/>
                            <p:cNvSpPr txBox="1"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632" y="805"/>
                              <a:ext cx="1536" cy="245"/>
                            </a:xfrm>
                            <a:prstGeom prst="rect">
                              <a:avLst/>
                            </a:prstGeom>
                            <a:noFill/>
                            <a:ln w="9525">
                              <a:noFill/>
                              <a:miter lim="800000"/>
                              <a:headEnd/>
                              <a:tailEnd/>
                            </a:ln>
                            <a:effectLst/>
                          </p:spPr>
                          <p:txBody>
                            <a:bodyPr>
                              <a:prstTxWarp prst="textNoShape">
                                <a:avLst/>
                              </a:prstTxWarp>
                              <a:spAutoFit/>
                            </a:bodyPr>
                            <a:lstStyle/>
                            <a:p>
                              <a:pPr algn="ctr">
                                <a:spcBef>
                                  <a:spcPct val="50000"/>
                                </a:spcBef>
                              </a:pPr>
                              <a:r>
                                <a:rPr lang="en-US" sz="1200" b="1" dirty="0">
                                  <a:solidFill>
                                    <a:schemeClr val="bg1"/>
                                  </a:solidFill>
                                  <a:latin typeface="Bookman Old Style" pitchFamily="-112" charset="0"/>
                                </a:rPr>
                                <a:t>H, H, E, E (</a:t>
                              </a:r>
                              <a:r>
                                <a:rPr lang="en-US" sz="1200" b="1" dirty="0" err="1">
                                  <a:solidFill>
                                    <a:schemeClr val="bg1"/>
                                  </a:solidFill>
                                  <a:latin typeface="Bookman Old Style" pitchFamily="-112" charset="0"/>
                                </a:rPr>
                                <a:t>x,ξ,t</a:t>
                              </a:r>
                              <a:r>
                                <a:rPr lang="en-US" sz="1200" b="1" dirty="0">
                                  <a:solidFill>
                                    <a:schemeClr val="bg1"/>
                                  </a:solidFill>
                                  <a:latin typeface="Bookman Old Style" pitchFamily="-112" charset="0"/>
                                </a:rPr>
                                <a:t>)</a:t>
                              </a:r>
                            </a:p>
                          </p:txBody>
                        </p:sp>
                        <p:sp>
                          <p:nvSpPr>
                            <p:cNvPr id="72" name="Text Box 199"/>
                            <p:cNvSpPr txBox="1"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320" y="670"/>
                              <a:ext cx="192" cy="231"/>
                            </a:xfrm>
                            <a:prstGeom prst="rect">
                              <a:avLst/>
                            </a:prstGeom>
                            <a:noFill/>
                            <a:ln w="9525">
                              <a:noFill/>
                              <a:miter lim="800000"/>
                              <a:headEnd/>
                              <a:tailEnd/>
                            </a:ln>
                            <a:effectLst/>
                          </p:spPr>
                          <p:txBody>
                            <a:bodyPr>
                              <a:prstTxWarp prst="textNoShape">
                                <a:avLst/>
                              </a:prstTxWarp>
                              <a:spAutoFit/>
                            </a:bodyPr>
                            <a:lstStyle/>
                            <a:p>
                              <a:pPr algn="ctr">
                                <a:spcBef>
                                  <a:spcPct val="50000"/>
                                </a:spcBef>
                              </a:pPr>
                              <a:r>
                                <a:rPr lang="en-US" b="1" dirty="0">
                                  <a:solidFill>
                                    <a:schemeClr val="bg1"/>
                                  </a:solidFill>
                                  <a:latin typeface="Times New Roman" pitchFamily="-112" charset="0"/>
                                </a:rPr>
                                <a:t>~</a:t>
                              </a:r>
                            </a:p>
                          </p:txBody>
                        </p:sp>
                      </p:grpSp>
                      <p:sp>
                        <p:nvSpPr>
                          <p:cNvPr id="69" name="Line 20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241" y="936"/>
                            <a:ext cx="432" cy="144"/>
                          </a:xfrm>
                          <a:prstGeom prst="line">
                            <a:avLst/>
                          </a:prstGeom>
                          <a:noFill/>
                          <a:ln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</p:grpSp>
                    <p:sp>
                      <p:nvSpPr>
                        <p:cNvPr id="67" name="Line 201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V="1">
                          <a:off x="245" y="968"/>
                          <a:ext cx="432" cy="144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</p:grpSp>
                  <p:sp>
                    <p:nvSpPr>
                      <p:cNvPr id="65" name="Text Box 202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910" y="1417"/>
                        <a:ext cx="191" cy="231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  <a:effectLst/>
                    </p:spPr>
                    <p:txBody>
                      <a:bodyPr wrap="none">
                        <a:prstTxWarp prst="textNoShape">
                          <a:avLst/>
                        </a:prstTxWarp>
                        <a:spAutoFit/>
                      </a:bodyPr>
                      <a:lstStyle/>
                      <a:p>
                        <a:r>
                          <a:rPr lang="en-US" b="1" dirty="0">
                            <a:solidFill>
                              <a:schemeClr val="bg1"/>
                            </a:solidFill>
                            <a:latin typeface="Times New Roman" pitchFamily="-112" charset="0"/>
                            <a:ea typeface="Times New Roman" pitchFamily="-112" charset="0"/>
                            <a:cs typeface="Times New Roman" pitchFamily="-112" charset="0"/>
                          </a:rPr>
                          <a:t>~</a:t>
                        </a:r>
                      </a:p>
                    </p:txBody>
                  </p:sp>
                </p:grpSp>
              </p:grpSp>
            </p:grpSp>
            <p:grpSp>
              <p:nvGrpSpPr>
                <p:cNvPr id="29" name="Group 205"/>
                <p:cNvGrpSpPr>
                  <a:grpSpLocks noChangeAspect="1"/>
                </p:cNvGrpSpPr>
                <p:nvPr/>
              </p:nvGrpSpPr>
              <p:grpSpPr bwMode="auto">
                <a:xfrm rot="2775006">
                  <a:off x="1826" y="897"/>
                  <a:ext cx="81" cy="345"/>
                  <a:chOff x="1324" y="1002"/>
                  <a:chExt cx="146" cy="462"/>
                </a:xfrm>
              </p:grpSpPr>
              <p:sp>
                <p:nvSpPr>
                  <p:cNvPr id="48" name="Freeform 206"/>
                  <p:cNvSpPr>
                    <a:spLocks noChangeAspect="1"/>
                  </p:cNvSpPr>
                  <p:nvPr/>
                </p:nvSpPr>
                <p:spPr bwMode="auto">
                  <a:xfrm>
                    <a:off x="1326" y="1002"/>
                    <a:ext cx="143" cy="75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4"/>
                      </a:cxn>
                      <a:cxn ang="0">
                        <a:pos x="4" y="7"/>
                      </a:cxn>
                      <a:cxn ang="0">
                        <a:pos x="8" y="9"/>
                      </a:cxn>
                      <a:cxn ang="0">
                        <a:pos x="12" y="11"/>
                      </a:cxn>
                      <a:cxn ang="0">
                        <a:pos x="129" y="58"/>
                      </a:cxn>
                      <a:cxn ang="0">
                        <a:pos x="135" y="60"/>
                      </a:cxn>
                      <a:cxn ang="0">
                        <a:pos x="139" y="63"/>
                      </a:cxn>
                      <a:cxn ang="0">
                        <a:pos x="142" y="65"/>
                      </a:cxn>
                      <a:cxn ang="0">
                        <a:pos x="141" y="69"/>
                      </a:cxn>
                      <a:cxn ang="0">
                        <a:pos x="141" y="71"/>
                      </a:cxn>
                      <a:cxn ang="0">
                        <a:pos x="138" y="74"/>
                      </a:cxn>
                      <a:cxn ang="0">
                        <a:pos x="11" y="60"/>
                      </a:cxn>
                      <a:cxn ang="0">
                        <a:pos x="10" y="61"/>
                      </a:cxn>
                      <a:cxn ang="0">
                        <a:pos x="4" y="59"/>
                      </a:cxn>
                      <a:cxn ang="0">
                        <a:pos x="4" y="60"/>
                      </a:cxn>
                      <a:cxn ang="0">
                        <a:pos x="2" y="62"/>
                      </a:cxn>
                      <a:cxn ang="0">
                        <a:pos x="0" y="65"/>
                      </a:cxn>
                    </a:cxnLst>
                    <a:rect l="0" t="0" r="r" b="b"/>
                    <a:pathLst>
                      <a:path w="143" h="75">
                        <a:moveTo>
                          <a:pt x="0" y="0"/>
                        </a:moveTo>
                        <a:lnTo>
                          <a:pt x="0" y="4"/>
                        </a:lnTo>
                        <a:lnTo>
                          <a:pt x="4" y="7"/>
                        </a:lnTo>
                        <a:lnTo>
                          <a:pt x="8" y="9"/>
                        </a:lnTo>
                        <a:lnTo>
                          <a:pt x="12" y="11"/>
                        </a:lnTo>
                        <a:lnTo>
                          <a:pt x="129" y="58"/>
                        </a:lnTo>
                        <a:lnTo>
                          <a:pt x="135" y="60"/>
                        </a:lnTo>
                        <a:lnTo>
                          <a:pt x="139" y="63"/>
                        </a:lnTo>
                        <a:lnTo>
                          <a:pt x="142" y="65"/>
                        </a:lnTo>
                        <a:lnTo>
                          <a:pt x="141" y="69"/>
                        </a:lnTo>
                        <a:lnTo>
                          <a:pt x="141" y="71"/>
                        </a:lnTo>
                        <a:lnTo>
                          <a:pt x="138" y="74"/>
                        </a:lnTo>
                        <a:lnTo>
                          <a:pt x="11" y="60"/>
                        </a:lnTo>
                        <a:lnTo>
                          <a:pt x="10" y="61"/>
                        </a:lnTo>
                        <a:lnTo>
                          <a:pt x="4" y="59"/>
                        </a:lnTo>
                        <a:lnTo>
                          <a:pt x="4" y="60"/>
                        </a:lnTo>
                        <a:lnTo>
                          <a:pt x="2" y="62"/>
                        </a:lnTo>
                        <a:lnTo>
                          <a:pt x="0" y="65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49" name="Freeform 207"/>
                  <p:cNvSpPr>
                    <a:spLocks noChangeAspect="1"/>
                  </p:cNvSpPr>
                  <p:nvPr/>
                </p:nvSpPr>
                <p:spPr bwMode="auto">
                  <a:xfrm>
                    <a:off x="1324" y="1069"/>
                    <a:ext cx="143" cy="72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" y="2"/>
                      </a:cxn>
                      <a:cxn ang="0">
                        <a:pos x="4" y="4"/>
                      </a:cxn>
                      <a:cxn ang="0">
                        <a:pos x="6" y="6"/>
                      </a:cxn>
                      <a:cxn ang="0">
                        <a:pos x="10" y="7"/>
                      </a:cxn>
                      <a:cxn ang="0">
                        <a:pos x="133" y="57"/>
                      </a:cxn>
                      <a:cxn ang="0">
                        <a:pos x="137" y="61"/>
                      </a:cxn>
                      <a:cxn ang="0">
                        <a:pos x="140" y="61"/>
                      </a:cxn>
                      <a:cxn ang="0">
                        <a:pos x="141" y="65"/>
                      </a:cxn>
                      <a:cxn ang="0">
                        <a:pos x="141" y="66"/>
                      </a:cxn>
                      <a:cxn ang="0">
                        <a:pos x="142" y="71"/>
                      </a:cxn>
                      <a:cxn ang="0">
                        <a:pos x="137" y="71"/>
                      </a:cxn>
                      <a:cxn ang="0">
                        <a:pos x="12" y="59"/>
                      </a:cxn>
                      <a:cxn ang="0">
                        <a:pos x="7" y="59"/>
                      </a:cxn>
                      <a:cxn ang="0">
                        <a:pos x="6" y="59"/>
                      </a:cxn>
                      <a:cxn ang="0">
                        <a:pos x="4" y="59"/>
                      </a:cxn>
                      <a:cxn ang="0">
                        <a:pos x="1" y="59"/>
                      </a:cxn>
                      <a:cxn ang="0">
                        <a:pos x="0" y="61"/>
                      </a:cxn>
                    </a:cxnLst>
                    <a:rect l="0" t="0" r="r" b="b"/>
                    <a:pathLst>
                      <a:path w="143" h="72">
                        <a:moveTo>
                          <a:pt x="0" y="0"/>
                        </a:moveTo>
                        <a:lnTo>
                          <a:pt x="1" y="2"/>
                        </a:lnTo>
                        <a:lnTo>
                          <a:pt x="4" y="4"/>
                        </a:lnTo>
                        <a:lnTo>
                          <a:pt x="6" y="6"/>
                        </a:lnTo>
                        <a:lnTo>
                          <a:pt x="10" y="7"/>
                        </a:lnTo>
                        <a:lnTo>
                          <a:pt x="133" y="57"/>
                        </a:lnTo>
                        <a:lnTo>
                          <a:pt x="137" y="61"/>
                        </a:lnTo>
                        <a:lnTo>
                          <a:pt x="140" y="61"/>
                        </a:lnTo>
                        <a:lnTo>
                          <a:pt x="141" y="65"/>
                        </a:lnTo>
                        <a:lnTo>
                          <a:pt x="141" y="66"/>
                        </a:lnTo>
                        <a:lnTo>
                          <a:pt x="142" y="71"/>
                        </a:lnTo>
                        <a:lnTo>
                          <a:pt x="137" y="71"/>
                        </a:lnTo>
                        <a:lnTo>
                          <a:pt x="12" y="59"/>
                        </a:lnTo>
                        <a:lnTo>
                          <a:pt x="7" y="59"/>
                        </a:lnTo>
                        <a:lnTo>
                          <a:pt x="6" y="59"/>
                        </a:lnTo>
                        <a:lnTo>
                          <a:pt x="4" y="59"/>
                        </a:lnTo>
                        <a:lnTo>
                          <a:pt x="1" y="59"/>
                        </a:lnTo>
                        <a:lnTo>
                          <a:pt x="0" y="61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0" name="Freeform 208"/>
                  <p:cNvSpPr>
                    <a:spLocks noChangeAspect="1"/>
                  </p:cNvSpPr>
                  <p:nvPr/>
                </p:nvSpPr>
                <p:spPr bwMode="auto">
                  <a:xfrm>
                    <a:off x="1326" y="1131"/>
                    <a:ext cx="144" cy="76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3"/>
                      </a:cxn>
                      <a:cxn ang="0">
                        <a:pos x="2" y="7"/>
                      </a:cxn>
                      <a:cxn ang="0">
                        <a:pos x="7" y="9"/>
                      </a:cxn>
                      <a:cxn ang="0">
                        <a:pos x="10" y="11"/>
                      </a:cxn>
                      <a:cxn ang="0">
                        <a:pos x="133" y="59"/>
                      </a:cxn>
                      <a:cxn ang="0">
                        <a:pos x="136" y="63"/>
                      </a:cxn>
                      <a:cxn ang="0">
                        <a:pos x="139" y="65"/>
                      </a:cxn>
                      <a:cxn ang="0">
                        <a:pos x="143" y="67"/>
                      </a:cxn>
                      <a:cxn ang="0">
                        <a:pos x="143" y="71"/>
                      </a:cxn>
                      <a:cxn ang="0">
                        <a:pos x="141" y="74"/>
                      </a:cxn>
                      <a:cxn ang="0">
                        <a:pos x="138" y="75"/>
                      </a:cxn>
                      <a:cxn ang="0">
                        <a:pos x="9" y="63"/>
                      </a:cxn>
                      <a:cxn ang="0">
                        <a:pos x="6" y="62"/>
                      </a:cxn>
                      <a:cxn ang="0">
                        <a:pos x="6" y="63"/>
                      </a:cxn>
                      <a:cxn ang="0">
                        <a:pos x="3" y="62"/>
                      </a:cxn>
                      <a:cxn ang="0">
                        <a:pos x="0" y="64"/>
                      </a:cxn>
                      <a:cxn ang="0">
                        <a:pos x="0" y="66"/>
                      </a:cxn>
                    </a:cxnLst>
                    <a:rect l="0" t="0" r="r" b="b"/>
                    <a:pathLst>
                      <a:path w="144" h="76">
                        <a:moveTo>
                          <a:pt x="0" y="0"/>
                        </a:moveTo>
                        <a:lnTo>
                          <a:pt x="0" y="3"/>
                        </a:lnTo>
                        <a:lnTo>
                          <a:pt x="2" y="7"/>
                        </a:lnTo>
                        <a:lnTo>
                          <a:pt x="7" y="9"/>
                        </a:lnTo>
                        <a:lnTo>
                          <a:pt x="10" y="11"/>
                        </a:lnTo>
                        <a:lnTo>
                          <a:pt x="133" y="59"/>
                        </a:lnTo>
                        <a:lnTo>
                          <a:pt x="136" y="63"/>
                        </a:lnTo>
                        <a:lnTo>
                          <a:pt x="139" y="65"/>
                        </a:lnTo>
                        <a:lnTo>
                          <a:pt x="143" y="67"/>
                        </a:lnTo>
                        <a:lnTo>
                          <a:pt x="143" y="71"/>
                        </a:lnTo>
                        <a:lnTo>
                          <a:pt x="141" y="74"/>
                        </a:lnTo>
                        <a:lnTo>
                          <a:pt x="138" y="75"/>
                        </a:lnTo>
                        <a:lnTo>
                          <a:pt x="9" y="63"/>
                        </a:lnTo>
                        <a:lnTo>
                          <a:pt x="6" y="62"/>
                        </a:lnTo>
                        <a:lnTo>
                          <a:pt x="6" y="63"/>
                        </a:lnTo>
                        <a:lnTo>
                          <a:pt x="3" y="62"/>
                        </a:lnTo>
                        <a:lnTo>
                          <a:pt x="0" y="64"/>
                        </a:lnTo>
                        <a:lnTo>
                          <a:pt x="0" y="66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1" name="Freeform 209"/>
                  <p:cNvSpPr>
                    <a:spLocks noChangeAspect="1"/>
                  </p:cNvSpPr>
                  <p:nvPr/>
                </p:nvSpPr>
                <p:spPr bwMode="auto">
                  <a:xfrm>
                    <a:off x="1325" y="1202"/>
                    <a:ext cx="144" cy="7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4" y="4"/>
                      </a:cxn>
                      <a:cxn ang="0">
                        <a:pos x="6" y="6"/>
                      </a:cxn>
                      <a:cxn ang="0">
                        <a:pos x="11" y="7"/>
                      </a:cxn>
                      <a:cxn ang="0">
                        <a:pos x="131" y="54"/>
                      </a:cxn>
                      <a:cxn ang="0">
                        <a:pos x="136" y="58"/>
                      </a:cxn>
                      <a:cxn ang="0">
                        <a:pos x="139" y="59"/>
                      </a:cxn>
                      <a:cxn ang="0">
                        <a:pos x="143" y="63"/>
                      </a:cxn>
                      <a:cxn ang="0">
                        <a:pos x="143" y="66"/>
                      </a:cxn>
                      <a:cxn ang="0">
                        <a:pos x="140" y="69"/>
                      </a:cxn>
                      <a:cxn ang="0">
                        <a:pos x="138" y="69"/>
                      </a:cxn>
                      <a:cxn ang="0">
                        <a:pos x="11" y="57"/>
                      </a:cxn>
                      <a:cxn ang="0">
                        <a:pos x="7" y="58"/>
                      </a:cxn>
                      <a:cxn ang="0">
                        <a:pos x="4" y="57"/>
                      </a:cxn>
                      <a:cxn ang="0">
                        <a:pos x="1" y="57"/>
                      </a:cxn>
                      <a:cxn ang="0">
                        <a:pos x="1" y="59"/>
                      </a:cxn>
                      <a:cxn ang="0">
                        <a:pos x="0" y="62"/>
                      </a:cxn>
                    </a:cxnLst>
                    <a:rect l="0" t="0" r="r" b="b"/>
                    <a:pathLst>
                      <a:path w="144" h="70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4" y="4"/>
                        </a:lnTo>
                        <a:lnTo>
                          <a:pt x="6" y="6"/>
                        </a:lnTo>
                        <a:lnTo>
                          <a:pt x="11" y="7"/>
                        </a:lnTo>
                        <a:lnTo>
                          <a:pt x="131" y="54"/>
                        </a:lnTo>
                        <a:lnTo>
                          <a:pt x="136" y="58"/>
                        </a:lnTo>
                        <a:lnTo>
                          <a:pt x="139" y="59"/>
                        </a:lnTo>
                        <a:lnTo>
                          <a:pt x="143" y="63"/>
                        </a:lnTo>
                        <a:lnTo>
                          <a:pt x="143" y="66"/>
                        </a:lnTo>
                        <a:lnTo>
                          <a:pt x="140" y="69"/>
                        </a:lnTo>
                        <a:lnTo>
                          <a:pt x="138" y="69"/>
                        </a:lnTo>
                        <a:lnTo>
                          <a:pt x="11" y="57"/>
                        </a:lnTo>
                        <a:lnTo>
                          <a:pt x="7" y="58"/>
                        </a:lnTo>
                        <a:lnTo>
                          <a:pt x="4" y="57"/>
                        </a:lnTo>
                        <a:lnTo>
                          <a:pt x="1" y="57"/>
                        </a:lnTo>
                        <a:lnTo>
                          <a:pt x="1" y="59"/>
                        </a:lnTo>
                        <a:lnTo>
                          <a:pt x="0" y="62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2" name="Freeform 210"/>
                  <p:cNvSpPr>
                    <a:spLocks noChangeAspect="1"/>
                  </p:cNvSpPr>
                  <p:nvPr/>
                </p:nvSpPr>
                <p:spPr bwMode="auto">
                  <a:xfrm>
                    <a:off x="1327" y="1260"/>
                    <a:ext cx="142" cy="76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4"/>
                      </a:cxn>
                      <a:cxn ang="0">
                        <a:pos x="3" y="7"/>
                      </a:cxn>
                      <a:cxn ang="0">
                        <a:pos x="6" y="8"/>
                      </a:cxn>
                      <a:cxn ang="0">
                        <a:pos x="11" y="11"/>
                      </a:cxn>
                      <a:cxn ang="0">
                        <a:pos x="132" y="61"/>
                      </a:cxn>
                      <a:cxn ang="0">
                        <a:pos x="137" y="64"/>
                      </a:cxn>
                      <a:cxn ang="0">
                        <a:pos x="137" y="65"/>
                      </a:cxn>
                      <a:cxn ang="0">
                        <a:pos x="140" y="68"/>
                      </a:cxn>
                      <a:cxn ang="0">
                        <a:pos x="141" y="71"/>
                      </a:cxn>
                      <a:cxn ang="0">
                        <a:pos x="139" y="74"/>
                      </a:cxn>
                      <a:cxn ang="0">
                        <a:pos x="136" y="75"/>
                      </a:cxn>
                      <a:cxn ang="0">
                        <a:pos x="11" y="62"/>
                      </a:cxn>
                      <a:cxn ang="0">
                        <a:pos x="8" y="62"/>
                      </a:cxn>
                      <a:cxn ang="0">
                        <a:pos x="6" y="62"/>
                      </a:cxn>
                      <a:cxn ang="0">
                        <a:pos x="4" y="62"/>
                      </a:cxn>
                      <a:cxn ang="0">
                        <a:pos x="2" y="63"/>
                      </a:cxn>
                      <a:cxn ang="0">
                        <a:pos x="2" y="66"/>
                      </a:cxn>
                    </a:cxnLst>
                    <a:rect l="0" t="0" r="r" b="b"/>
                    <a:pathLst>
                      <a:path w="142" h="76">
                        <a:moveTo>
                          <a:pt x="0" y="0"/>
                        </a:moveTo>
                        <a:lnTo>
                          <a:pt x="0" y="4"/>
                        </a:lnTo>
                        <a:lnTo>
                          <a:pt x="3" y="7"/>
                        </a:lnTo>
                        <a:lnTo>
                          <a:pt x="6" y="8"/>
                        </a:lnTo>
                        <a:lnTo>
                          <a:pt x="11" y="11"/>
                        </a:lnTo>
                        <a:lnTo>
                          <a:pt x="132" y="61"/>
                        </a:lnTo>
                        <a:lnTo>
                          <a:pt x="137" y="64"/>
                        </a:lnTo>
                        <a:lnTo>
                          <a:pt x="137" y="65"/>
                        </a:lnTo>
                        <a:lnTo>
                          <a:pt x="140" y="68"/>
                        </a:lnTo>
                        <a:lnTo>
                          <a:pt x="141" y="71"/>
                        </a:lnTo>
                        <a:lnTo>
                          <a:pt x="139" y="74"/>
                        </a:lnTo>
                        <a:lnTo>
                          <a:pt x="136" y="75"/>
                        </a:lnTo>
                        <a:lnTo>
                          <a:pt x="11" y="62"/>
                        </a:lnTo>
                        <a:lnTo>
                          <a:pt x="8" y="62"/>
                        </a:lnTo>
                        <a:lnTo>
                          <a:pt x="6" y="62"/>
                        </a:lnTo>
                        <a:lnTo>
                          <a:pt x="4" y="62"/>
                        </a:lnTo>
                        <a:lnTo>
                          <a:pt x="2" y="63"/>
                        </a:lnTo>
                        <a:lnTo>
                          <a:pt x="2" y="66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3" name="Freeform 211"/>
                  <p:cNvSpPr>
                    <a:spLocks noChangeAspect="1"/>
                  </p:cNvSpPr>
                  <p:nvPr/>
                </p:nvSpPr>
                <p:spPr bwMode="auto">
                  <a:xfrm>
                    <a:off x="1326" y="1328"/>
                    <a:ext cx="142" cy="74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2" y="2"/>
                      </a:cxn>
                      <a:cxn ang="0">
                        <a:pos x="4" y="4"/>
                      </a:cxn>
                      <a:cxn ang="0">
                        <a:pos x="4" y="5"/>
                      </a:cxn>
                      <a:cxn ang="0">
                        <a:pos x="10" y="8"/>
                      </a:cxn>
                      <a:cxn ang="0">
                        <a:pos x="129" y="57"/>
                      </a:cxn>
                      <a:cxn ang="0">
                        <a:pos x="136" y="59"/>
                      </a:cxn>
                      <a:cxn ang="0">
                        <a:pos x="138" y="62"/>
                      </a:cxn>
                      <a:cxn ang="0">
                        <a:pos x="139" y="66"/>
                      </a:cxn>
                      <a:cxn ang="0">
                        <a:pos x="141" y="68"/>
                      </a:cxn>
                      <a:cxn ang="0">
                        <a:pos x="140" y="70"/>
                      </a:cxn>
                      <a:cxn ang="0">
                        <a:pos x="136" y="73"/>
                      </a:cxn>
                      <a:cxn ang="0">
                        <a:pos x="12" y="59"/>
                      </a:cxn>
                      <a:cxn ang="0">
                        <a:pos x="8" y="59"/>
                      </a:cxn>
                      <a:cxn ang="0">
                        <a:pos x="4" y="59"/>
                      </a:cxn>
                      <a:cxn ang="0">
                        <a:pos x="3" y="59"/>
                      </a:cxn>
                      <a:cxn ang="0">
                        <a:pos x="3" y="61"/>
                      </a:cxn>
                      <a:cxn ang="0">
                        <a:pos x="2" y="64"/>
                      </a:cxn>
                    </a:cxnLst>
                    <a:rect l="0" t="0" r="r" b="b"/>
                    <a:pathLst>
                      <a:path w="142" h="74">
                        <a:moveTo>
                          <a:pt x="0" y="0"/>
                        </a:moveTo>
                        <a:lnTo>
                          <a:pt x="2" y="2"/>
                        </a:lnTo>
                        <a:lnTo>
                          <a:pt x="4" y="4"/>
                        </a:lnTo>
                        <a:lnTo>
                          <a:pt x="4" y="5"/>
                        </a:lnTo>
                        <a:lnTo>
                          <a:pt x="10" y="8"/>
                        </a:lnTo>
                        <a:lnTo>
                          <a:pt x="129" y="57"/>
                        </a:lnTo>
                        <a:lnTo>
                          <a:pt x="136" y="59"/>
                        </a:lnTo>
                        <a:lnTo>
                          <a:pt x="138" y="62"/>
                        </a:lnTo>
                        <a:lnTo>
                          <a:pt x="139" y="66"/>
                        </a:lnTo>
                        <a:lnTo>
                          <a:pt x="141" y="68"/>
                        </a:lnTo>
                        <a:lnTo>
                          <a:pt x="140" y="70"/>
                        </a:lnTo>
                        <a:lnTo>
                          <a:pt x="136" y="73"/>
                        </a:lnTo>
                        <a:lnTo>
                          <a:pt x="12" y="59"/>
                        </a:lnTo>
                        <a:lnTo>
                          <a:pt x="8" y="59"/>
                        </a:lnTo>
                        <a:lnTo>
                          <a:pt x="4" y="59"/>
                        </a:lnTo>
                        <a:lnTo>
                          <a:pt x="3" y="59"/>
                        </a:lnTo>
                        <a:lnTo>
                          <a:pt x="3" y="61"/>
                        </a:lnTo>
                        <a:lnTo>
                          <a:pt x="2" y="64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4" name="Freeform 212"/>
                  <p:cNvSpPr>
                    <a:spLocks noChangeAspect="1"/>
                  </p:cNvSpPr>
                  <p:nvPr/>
                </p:nvSpPr>
                <p:spPr bwMode="auto">
                  <a:xfrm>
                    <a:off x="1326" y="1391"/>
                    <a:ext cx="142" cy="73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3"/>
                      </a:cxn>
                      <a:cxn ang="0">
                        <a:pos x="1" y="7"/>
                      </a:cxn>
                      <a:cxn ang="0">
                        <a:pos x="5" y="9"/>
                      </a:cxn>
                      <a:cxn ang="0">
                        <a:pos x="11" y="10"/>
                      </a:cxn>
                      <a:cxn ang="0">
                        <a:pos x="129" y="59"/>
                      </a:cxn>
                      <a:cxn ang="0">
                        <a:pos x="137" y="61"/>
                      </a:cxn>
                      <a:cxn ang="0">
                        <a:pos x="138" y="63"/>
                      </a:cxn>
                      <a:cxn ang="0">
                        <a:pos x="141" y="67"/>
                      </a:cxn>
                      <a:cxn ang="0">
                        <a:pos x="141" y="69"/>
                      </a:cxn>
                      <a:cxn ang="0">
                        <a:pos x="140" y="72"/>
                      </a:cxn>
                      <a:cxn ang="0">
                        <a:pos x="135" y="72"/>
                      </a:cxn>
                      <a:cxn ang="0">
                        <a:pos x="73" y="65"/>
                      </a:cxn>
                    </a:cxnLst>
                    <a:rect l="0" t="0" r="r" b="b"/>
                    <a:pathLst>
                      <a:path w="142" h="73">
                        <a:moveTo>
                          <a:pt x="0" y="0"/>
                        </a:moveTo>
                        <a:lnTo>
                          <a:pt x="0" y="3"/>
                        </a:lnTo>
                        <a:lnTo>
                          <a:pt x="1" y="7"/>
                        </a:lnTo>
                        <a:lnTo>
                          <a:pt x="5" y="9"/>
                        </a:lnTo>
                        <a:lnTo>
                          <a:pt x="11" y="10"/>
                        </a:lnTo>
                        <a:lnTo>
                          <a:pt x="129" y="59"/>
                        </a:lnTo>
                        <a:lnTo>
                          <a:pt x="137" y="61"/>
                        </a:lnTo>
                        <a:lnTo>
                          <a:pt x="138" y="63"/>
                        </a:lnTo>
                        <a:lnTo>
                          <a:pt x="141" y="67"/>
                        </a:lnTo>
                        <a:lnTo>
                          <a:pt x="141" y="69"/>
                        </a:lnTo>
                        <a:lnTo>
                          <a:pt x="140" y="72"/>
                        </a:lnTo>
                        <a:lnTo>
                          <a:pt x="135" y="72"/>
                        </a:lnTo>
                        <a:lnTo>
                          <a:pt x="73" y="65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47" name="Text Box 213"/>
                <p:cNvSpPr txBox="1">
                  <a:spLocks noChangeArrowheads="1"/>
                </p:cNvSpPr>
                <p:nvPr/>
              </p:nvSpPr>
              <p:spPr bwMode="auto">
                <a:xfrm>
                  <a:off x="1922" y="709"/>
                  <a:ext cx="182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prstTxWarp prst="textNoShape">
                    <a:avLst/>
                  </a:prstTxWarp>
                  <a:spAutoFit/>
                </a:bodyPr>
                <a:lstStyle/>
                <a:p>
                  <a:r>
                    <a:rPr lang="en-US" sz="2000" b="1" dirty="0">
                      <a:latin typeface="Symbol" pitchFamily="-112" charset="2"/>
                    </a:rPr>
                    <a:t>g</a:t>
                  </a:r>
                </a:p>
              </p:txBody>
            </p:sp>
          </p:grpSp>
          <p:sp>
            <p:nvSpPr>
              <p:cNvPr id="42" name="Text Box 214"/>
              <p:cNvSpPr txBox="1">
                <a:spLocks noChangeArrowheads="1"/>
              </p:cNvSpPr>
              <p:nvPr/>
            </p:nvSpPr>
            <p:spPr bwMode="auto">
              <a:xfrm>
                <a:off x="158750" y="2711569"/>
                <a:ext cx="311150" cy="3667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b="1" dirty="0">
                    <a:latin typeface="Times New Roman" pitchFamily="-112" charset="0"/>
                  </a:rPr>
                  <a:t>p</a:t>
                </a:r>
              </a:p>
            </p:txBody>
          </p:sp>
          <p:sp>
            <p:nvSpPr>
              <p:cNvPr id="43" name="Text Box 215"/>
              <p:cNvSpPr txBox="1">
                <a:spLocks noChangeArrowheads="1"/>
              </p:cNvSpPr>
              <p:nvPr/>
            </p:nvSpPr>
            <p:spPr bwMode="auto">
              <a:xfrm>
                <a:off x="4114496" y="2674490"/>
                <a:ext cx="387351" cy="3667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b="1" dirty="0" err="1">
                    <a:latin typeface="Times New Roman" pitchFamily="-112" charset="0"/>
                  </a:rPr>
                  <a:t>p</a:t>
                </a:r>
                <a:r>
                  <a:rPr lang="en-US" b="1" dirty="0">
                    <a:latin typeface="Times New Roman" pitchFamily="-112" charset="0"/>
                  </a:rPr>
                  <a:t>’</a:t>
                </a:r>
              </a:p>
            </p:txBody>
          </p:sp>
        </p:grpSp>
        <p:sp>
          <p:nvSpPr>
            <p:cNvPr id="31" name="Freeform 174"/>
            <p:cNvSpPr>
              <a:spLocks/>
            </p:cNvSpPr>
            <p:nvPr/>
          </p:nvSpPr>
          <p:spPr bwMode="auto">
            <a:xfrm flipV="1">
              <a:off x="5299076" y="2656739"/>
              <a:ext cx="3381374" cy="211668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624" y="0"/>
                </a:cxn>
                <a:cxn ang="0">
                  <a:pos x="1200" y="48"/>
                </a:cxn>
              </a:cxnLst>
              <a:rect l="0" t="0" r="r" b="b"/>
              <a:pathLst>
                <a:path w="1200" h="48">
                  <a:moveTo>
                    <a:pt x="0" y="48"/>
                  </a:moveTo>
                  <a:cubicBezTo>
                    <a:pt x="212" y="24"/>
                    <a:pt x="424" y="0"/>
                    <a:pt x="624" y="0"/>
                  </a:cubicBezTo>
                  <a:cubicBezTo>
                    <a:pt x="824" y="0"/>
                    <a:pt x="1012" y="24"/>
                    <a:pt x="1200" y="48"/>
                  </a:cubicBezTo>
                </a:path>
              </a:pathLst>
            </a:custGeom>
            <a:noFill/>
            <a:ln w="9525" cap="flat">
              <a:solidFill>
                <a:schemeClr val="tx1"/>
              </a:solidFill>
              <a:prstDash val="dash"/>
              <a:round/>
              <a:headEnd type="none" w="med" len="med"/>
              <a:tailEnd type="arrow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Text Box 175"/>
            <p:cNvSpPr txBox="1">
              <a:spLocks noChangeArrowheads="1"/>
            </p:cNvSpPr>
            <p:nvPr/>
          </p:nvSpPr>
          <p:spPr bwMode="auto">
            <a:xfrm>
              <a:off x="7013438" y="2740296"/>
              <a:ext cx="304801" cy="3365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600" b="1" dirty="0" err="1">
                  <a:latin typeface="Times New Roman" pitchFamily="-112" charset="0"/>
                </a:rPr>
                <a:t>t</a:t>
              </a:r>
              <a:endParaRPr lang="en-US" sz="1600" b="1" dirty="0">
                <a:latin typeface="Times New Roman" pitchFamily="-112" charset="0"/>
              </a:endParaRPr>
            </a:p>
          </p:txBody>
        </p:sp>
      </p:grpSp>
      <p:sp>
        <p:nvSpPr>
          <p:cNvPr id="80" name="TextBox 79"/>
          <p:cNvSpPr txBox="1"/>
          <p:nvPr/>
        </p:nvSpPr>
        <p:spPr>
          <a:xfrm>
            <a:off x="4048923" y="1322917"/>
            <a:ext cx="41666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Measure them through exclusive reactions</a:t>
            </a:r>
          </a:p>
          <a:p>
            <a:pPr algn="ctr"/>
            <a:r>
              <a:rPr lang="en-US" b="1" dirty="0" smtClean="0">
                <a:solidFill>
                  <a:srgbClr val="CFB41D"/>
                </a:solidFill>
              </a:rPr>
              <a:t>golden channel: </a:t>
            </a:r>
            <a:r>
              <a:rPr lang="en-US" b="1" dirty="0" smtClean="0">
                <a:solidFill>
                  <a:srgbClr val="FF0000"/>
                </a:solidFill>
              </a:rPr>
              <a:t>DVCS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81" name="Oval 80"/>
          <p:cNvSpPr/>
          <p:nvPr/>
        </p:nvSpPr>
        <p:spPr bwMode="auto">
          <a:xfrm>
            <a:off x="7306834" y="5316259"/>
            <a:ext cx="672999" cy="566690"/>
          </a:xfrm>
          <a:prstGeom prst="ellipse">
            <a:avLst/>
          </a:prstGeom>
          <a:noFill/>
          <a:ln w="28575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  <p:cxnSp>
        <p:nvCxnSpPr>
          <p:cNvPr id="82" name="Straight Arrow Connector 81"/>
          <p:cNvCxnSpPr/>
          <p:nvPr/>
        </p:nvCxnSpPr>
        <p:spPr bwMode="auto">
          <a:xfrm flipH="1">
            <a:off x="6752167" y="5834215"/>
            <a:ext cx="720894" cy="632202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0000FF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85" name="TextBox 84"/>
          <p:cNvSpPr txBox="1"/>
          <p:nvPr/>
        </p:nvSpPr>
        <p:spPr>
          <a:xfrm>
            <a:off x="2899832" y="6297082"/>
            <a:ext cx="48252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responsible for orbital angular momentum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83" name="Rectangle 82"/>
          <p:cNvSpPr/>
          <p:nvPr/>
        </p:nvSpPr>
        <p:spPr>
          <a:xfrm>
            <a:off x="5952751" y="1969209"/>
            <a:ext cx="336904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/>
              <a:buChar char="•"/>
            </a:pPr>
            <a:r>
              <a:rPr lang="en-US" dirty="0" smtClean="0">
                <a:latin typeface="Comic Sans MS"/>
                <a:cs typeface="Comic Sans MS"/>
              </a:rPr>
              <a:t>theoretically clean </a:t>
            </a:r>
          </a:p>
          <a:p>
            <a:pPr>
              <a:buFont typeface="Arial"/>
              <a:buChar char="•"/>
            </a:pPr>
            <a:r>
              <a:rPr lang="en-US" b="1" dirty="0" smtClean="0">
                <a:latin typeface="Comic Sans MS"/>
                <a:cs typeface="Comic Sans MS"/>
              </a:rPr>
              <a:t> wide range of observables </a:t>
            </a:r>
            <a:r>
              <a:rPr lang="en-US" dirty="0" smtClean="0">
                <a:latin typeface="Comic Sans MS"/>
                <a:cs typeface="Comic Sans MS"/>
              </a:rPr>
              <a:t> </a:t>
            </a:r>
          </a:p>
          <a:p>
            <a:r>
              <a:rPr lang="en-US" b="1" dirty="0" smtClean="0">
                <a:latin typeface="Comic Sans MS"/>
                <a:cs typeface="Comic Sans MS"/>
              </a:rPr>
              <a:t>(</a:t>
            </a:r>
            <a:r>
              <a:rPr lang="en-US" b="1" dirty="0" err="1" smtClean="0">
                <a:latin typeface="Symbol" charset="2"/>
                <a:cs typeface="Symbol" charset="2"/>
              </a:rPr>
              <a:t>s</a:t>
            </a:r>
            <a:r>
              <a:rPr lang="en-US" b="1" dirty="0" smtClean="0">
                <a:latin typeface="Comic Sans MS"/>
                <a:cs typeface="Comic Sans MS"/>
              </a:rPr>
              <a:t>, A</a:t>
            </a:r>
            <a:r>
              <a:rPr lang="en-US" b="1" baseline="-25000" dirty="0" smtClean="0">
                <a:latin typeface="Comic Sans MS"/>
                <a:cs typeface="Comic Sans MS"/>
              </a:rPr>
              <a:t>UT</a:t>
            </a:r>
            <a:r>
              <a:rPr lang="en-US" b="1" dirty="0" smtClean="0">
                <a:latin typeface="Comic Sans MS"/>
                <a:cs typeface="Comic Sans MS"/>
              </a:rPr>
              <a:t>, A</a:t>
            </a:r>
            <a:r>
              <a:rPr lang="en-US" b="1" baseline="-25000" dirty="0" smtClean="0">
                <a:latin typeface="Comic Sans MS"/>
                <a:cs typeface="Comic Sans MS"/>
              </a:rPr>
              <a:t>LU, </a:t>
            </a:r>
            <a:r>
              <a:rPr lang="en-US" b="1" dirty="0" smtClean="0">
                <a:latin typeface="Comic Sans MS"/>
                <a:cs typeface="Comic Sans MS"/>
              </a:rPr>
              <a:t>A</a:t>
            </a:r>
            <a:r>
              <a:rPr lang="en-US" b="1" baseline="-25000" dirty="0" smtClean="0">
                <a:latin typeface="Comic Sans MS"/>
                <a:cs typeface="Comic Sans MS"/>
              </a:rPr>
              <a:t>C</a:t>
            </a:r>
            <a:r>
              <a:rPr lang="en-US" b="1" dirty="0" smtClean="0">
                <a:latin typeface="Comic Sans MS"/>
                <a:cs typeface="Comic Sans MS"/>
              </a:rPr>
              <a:t>)</a:t>
            </a:r>
            <a:endParaRPr lang="en-US" dirty="0"/>
          </a:p>
        </p:txBody>
      </p:sp>
      <p:sp>
        <p:nvSpPr>
          <p:cNvPr id="84" name="Rectangle 2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Accessing the Generalized Parton Distributions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085861176"/>
      </p:ext>
    </p:extLst>
  </p:cSld>
  <p:clrMapOvr>
    <a:masterClrMapping/>
  </p:clrMapOvr>
  <mc:AlternateContent>
    <mc:Choice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c="http://schemas.openxmlformats.org/markup-compatibility/2006" xmlns:mv="urn:schemas-microsoft-com:mac:vml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80" grpId="0"/>
      <p:bldP spid="81" grpId="0" animBg="1"/>
      <p:bldP spid="8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x-q2-dvcs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-83373" y="673218"/>
            <a:ext cx="8636000" cy="6200887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DVCS phase-space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7476145" y="2667963"/>
            <a:ext cx="1722696" cy="715016"/>
            <a:chOff x="7476145" y="2667963"/>
            <a:chExt cx="1722696" cy="715016"/>
          </a:xfrm>
        </p:grpSpPr>
        <p:cxnSp>
          <p:nvCxnSpPr>
            <p:cNvPr id="8" name="Straight Arrow Connector 7"/>
            <p:cNvCxnSpPr>
              <a:endCxn id="10" idx="1"/>
            </p:cNvCxnSpPr>
            <p:nvPr/>
          </p:nvCxnSpPr>
          <p:spPr>
            <a:xfrm flipV="1">
              <a:off x="7476145" y="2929573"/>
              <a:ext cx="730117" cy="453406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/>
            <p:cNvSpPr txBox="1"/>
            <p:nvPr/>
          </p:nvSpPr>
          <p:spPr>
            <a:xfrm>
              <a:off x="8206262" y="2667963"/>
              <a:ext cx="99257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rgbClr val="FF0000"/>
                  </a:solidFill>
                </a:rPr>
                <a:t>5x100 </a:t>
              </a:r>
              <a:r>
                <a:rPr lang="en-US" sz="1400" b="1" dirty="0" err="1" smtClean="0">
                  <a:solidFill>
                    <a:srgbClr val="FF0000"/>
                  </a:solidFill>
                </a:rPr>
                <a:t>GeV</a:t>
              </a:r>
              <a:endParaRPr lang="en-US" sz="1400" b="1" dirty="0" smtClean="0">
                <a:solidFill>
                  <a:srgbClr val="FF0000"/>
                </a:solidFill>
              </a:endParaRPr>
            </a:p>
            <a:p>
              <a:pPr algn="ctr"/>
              <a:r>
                <a:rPr lang="en-US" sz="1400" b="1" dirty="0" smtClean="0">
                  <a:solidFill>
                    <a:srgbClr val="FF0000"/>
                  </a:solidFill>
                </a:rPr>
                <a:t>Stage 1</a:t>
              </a:r>
              <a:endParaRPr lang="en-US" sz="14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7135353" y="690425"/>
            <a:ext cx="2081052" cy="523220"/>
            <a:chOff x="7135353" y="690425"/>
            <a:chExt cx="2081052" cy="523220"/>
          </a:xfrm>
        </p:grpSpPr>
        <p:cxnSp>
          <p:nvCxnSpPr>
            <p:cNvPr id="12" name="Straight Arrow Connector 11"/>
            <p:cNvCxnSpPr>
              <a:endCxn id="13" idx="1"/>
            </p:cNvCxnSpPr>
            <p:nvPr/>
          </p:nvCxnSpPr>
          <p:spPr>
            <a:xfrm flipV="1">
              <a:off x="7135353" y="952035"/>
              <a:ext cx="998704" cy="232542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/>
            <p:cNvSpPr txBox="1"/>
            <p:nvPr/>
          </p:nvSpPr>
          <p:spPr>
            <a:xfrm>
              <a:off x="8134057" y="690425"/>
              <a:ext cx="108234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/>
                <a:t>20x250 </a:t>
              </a:r>
              <a:r>
                <a:rPr lang="en-US" sz="1400" b="1" dirty="0" err="1" smtClean="0"/>
                <a:t>GeV</a:t>
              </a:r>
              <a:endParaRPr lang="en-US" sz="1400" b="1" dirty="0" smtClean="0"/>
            </a:p>
            <a:p>
              <a:pPr algn="ctr"/>
              <a:r>
                <a:rPr lang="en-US" sz="1400" b="1" dirty="0" smtClean="0"/>
                <a:t>Stage 2</a:t>
              </a:r>
              <a:endParaRPr lang="en-US" sz="1400" b="1" dirty="0"/>
            </a:p>
          </p:txBody>
        </p:sp>
      </p:grp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1835150" y="5294937"/>
            <a:ext cx="1511300" cy="830997"/>
          </a:xfrm>
          <a:prstGeom prst="rect">
            <a:avLst/>
          </a:prstGeom>
          <a:solidFill>
            <a:schemeClr val="accent5">
              <a:lumMod val="60000"/>
              <a:lumOff val="40000"/>
              <a:alpha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HERA results limited by lack of statistics</a:t>
            </a:r>
            <a:endParaRPr lang="en-US" sz="16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546100" y="3599597"/>
            <a:ext cx="1968500" cy="1077218"/>
          </a:xfrm>
          <a:prstGeom prst="rect">
            <a:avLst/>
          </a:prstGeom>
          <a:solidFill>
            <a:srgbClr val="FFFF00">
              <a:alpha val="50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 smtClean="0"/>
              <a:t>eRHIC</a:t>
            </a:r>
            <a:r>
              <a:rPr lang="en-US" sz="1600" b="1" dirty="0" smtClean="0"/>
              <a:t>: the first machine to measure </a:t>
            </a:r>
            <a:r>
              <a:rPr lang="en-US" sz="1600" b="1" dirty="0" err="1" smtClean="0"/>
              <a:t>xsec</a:t>
            </a:r>
            <a:r>
              <a:rPr lang="en-US" sz="1600" b="1" dirty="0" smtClean="0"/>
              <a:t>. And asymmetries</a:t>
            </a:r>
            <a:endParaRPr lang="en-US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L</a:t>
            </a: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uminosity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sp>
        <p:nvSpPr>
          <p:cNvPr id="34" name="Date Placeholder 3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37" name="TextBox 36"/>
          <p:cNvSpPr txBox="1"/>
          <p:nvPr/>
        </p:nvSpPr>
        <p:spPr>
          <a:xfrm>
            <a:off x="4736663" y="902853"/>
            <a:ext cx="3308021" cy="1200316"/>
          </a:xfrm>
          <a:prstGeom prst="rect">
            <a:avLst/>
          </a:prstGeom>
          <a:noFill/>
        </p:spPr>
        <p:txBody>
          <a:bodyPr wrap="square" lIns="91428" tIns="45714" rIns="91428" bIns="45714">
            <a:spAutoFit/>
          </a:bodyPr>
          <a:lstStyle/>
          <a:p>
            <a:pPr marL="230188" indent="-230188">
              <a:lnSpc>
                <a:spcPct val="100000"/>
              </a:lnSpc>
              <a:buClr>
                <a:srgbClr val="0000FF"/>
              </a:buClr>
              <a:buFont typeface="Wingdings" charset="2"/>
              <a:buChar char="²"/>
              <a:defRPr/>
            </a:pPr>
            <a:r>
              <a:rPr lang="en-US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EIC will provide sufficient </a:t>
            </a:r>
            <a:r>
              <a:rPr lang="en-US" b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lumi</a:t>
            </a:r>
            <a:r>
              <a:rPr lang="en-US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bin in multi-</a:t>
            </a:r>
            <a:r>
              <a:rPr lang="en-US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dimensions</a:t>
            </a:r>
          </a:p>
          <a:p>
            <a:pPr marL="230188" indent="-230188">
              <a:lnSpc>
                <a:spcPct val="100000"/>
              </a:lnSpc>
              <a:buClr>
                <a:srgbClr val="0000FF"/>
              </a:buClr>
              <a:buFont typeface="Wingdings" charset="2"/>
              <a:buChar char="²"/>
              <a:defRPr/>
            </a:pP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wide </a:t>
            </a:r>
            <a:r>
              <a:rPr lang="en-US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and Q</a:t>
            </a:r>
            <a:r>
              <a:rPr lang="en-US" b="1" baseline="30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range needed to extract </a:t>
            </a:r>
            <a:r>
              <a:rPr lang="en-US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GPDs</a:t>
            </a:r>
            <a:endParaRPr lang="en-US" b="1" dirty="0">
              <a:solidFill>
                <a:srgbClr val="00009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/>
              <a:cs typeface="Comic Sans MS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13356" y="1026471"/>
            <a:ext cx="2910844" cy="923330"/>
          </a:xfrm>
          <a:prstGeom prst="rect">
            <a:avLst/>
          </a:prstGeom>
          <a:noFill/>
          <a:ln w="12700" cmpd="sng"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EIC </a:t>
            </a:r>
            <a:r>
              <a:rPr lang="en-US" b="1" dirty="0" err="1" smtClean="0"/>
              <a:t>lumi</a:t>
            </a:r>
            <a:r>
              <a:rPr lang="en-US" b="1" dirty="0" smtClean="0"/>
              <a:t>: </a:t>
            </a:r>
          </a:p>
          <a:p>
            <a:r>
              <a:rPr lang="en-US" b="1" dirty="0" smtClean="0"/>
              <a:t>~10 fb</a:t>
            </a:r>
            <a:r>
              <a:rPr lang="en-US" b="1" baseline="30000" dirty="0" smtClean="0"/>
              <a:t>-1</a:t>
            </a:r>
            <a:r>
              <a:rPr lang="en-US" b="1" dirty="0" smtClean="0"/>
              <a:t>    [1 year @   5x100]</a:t>
            </a:r>
          </a:p>
          <a:p>
            <a:r>
              <a:rPr lang="en-US" b="1" dirty="0" smtClean="0"/>
              <a:t>~100 fb</a:t>
            </a:r>
            <a:r>
              <a:rPr lang="en-US" b="1" baseline="30000" dirty="0" smtClean="0"/>
              <a:t>-1</a:t>
            </a:r>
            <a:r>
              <a:rPr lang="en-US" b="1" dirty="0" smtClean="0"/>
              <a:t>  [1 year @ 20x250]</a:t>
            </a:r>
          </a:p>
        </p:txBody>
      </p:sp>
      <p:pic>
        <p:nvPicPr>
          <p:cNvPr id="33" name="Picture 32" descr="DVCS.x.Q2.5x100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45835" y="2772985"/>
            <a:ext cx="4248813" cy="2966582"/>
          </a:xfrm>
          <a:prstGeom prst="rect">
            <a:avLst/>
          </a:prstGeom>
        </p:spPr>
      </p:pic>
      <p:sp>
        <p:nvSpPr>
          <p:cNvPr id="44" name="TextBox 43"/>
          <p:cNvSpPr txBox="1"/>
          <p:nvPr/>
        </p:nvSpPr>
        <p:spPr>
          <a:xfrm>
            <a:off x="1498397" y="2465209"/>
            <a:ext cx="1625803" cy="307776"/>
          </a:xfrm>
          <a:prstGeom prst="rect">
            <a:avLst/>
          </a:prstGeom>
          <a:solidFill>
            <a:schemeClr val="bg1"/>
          </a:solidFill>
          <a:ln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FF0000"/>
                </a:solidFill>
              </a:rPr>
              <a:t>5 X 100 – stage 1</a:t>
            </a:r>
            <a:endParaRPr lang="en-US" sz="1400" b="1" dirty="0">
              <a:solidFill>
                <a:srgbClr val="FF0000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085930" y="5772421"/>
            <a:ext cx="73559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0000"/>
              </a:lnSpc>
              <a:buClr>
                <a:srgbClr val="0000FF"/>
              </a:buClr>
              <a:defRPr/>
            </a:pPr>
            <a:r>
              <a:rPr lang="en-US" sz="2000" b="1" dirty="0" smtClean="0"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… we can do a fine binning in Q2 and W… and even in |</a:t>
            </a:r>
            <a:r>
              <a:rPr lang="en-US" sz="2000" b="1" dirty="0" err="1" smtClean="0"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t</a:t>
            </a:r>
            <a:r>
              <a:rPr lang="en-US" sz="2000" b="1" dirty="0" smtClean="0"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|</a:t>
            </a:r>
          </a:p>
        </p:txBody>
      </p:sp>
      <p:sp>
        <p:nvSpPr>
          <p:cNvPr id="30" name="Footer Placeholder 2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pic>
        <p:nvPicPr>
          <p:cNvPr id="31" name="Picture 30" descr="DVCS.x.Q2.20x250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4853830" y="2772985"/>
            <a:ext cx="4248813" cy="2966582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6390674" y="2465208"/>
            <a:ext cx="1673893" cy="307777"/>
          </a:xfrm>
          <a:prstGeom prst="rect">
            <a:avLst/>
          </a:prstGeom>
          <a:solidFill>
            <a:schemeClr val="bg1"/>
          </a:solidFill>
          <a:ln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FF0000"/>
                </a:solidFill>
              </a:rPr>
              <a:t>20 X 250 – stage 2</a:t>
            </a:r>
            <a:endParaRPr lang="en-US" sz="1400" b="1" dirty="0">
              <a:solidFill>
                <a:srgbClr val="FF0000"/>
              </a:solidFill>
            </a:endParaRPr>
          </a:p>
        </p:txBody>
      </p:sp>
      <p:pic>
        <p:nvPicPr>
          <p:cNvPr id="35" name="Picture 11" descr="EIClogo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373542" y="847360"/>
            <a:ext cx="729101" cy="662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pic>
        <p:nvPicPr>
          <p:cNvPr id="5" name="Picture 4" descr="Screen Shot 2013-05-01 at 3.13.15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10" y="793750"/>
            <a:ext cx="5988980" cy="5511800"/>
          </a:xfrm>
          <a:prstGeom prst="rect">
            <a:avLst/>
          </a:prstGeom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From the EIC white paper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022600" y="793750"/>
            <a:ext cx="2895600" cy="5511800"/>
          </a:xfrm>
          <a:prstGeom prst="rect">
            <a:avLst/>
          </a:prstGeom>
          <a:noFill/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6373246" y="844550"/>
            <a:ext cx="2313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~ 1 year of data taking </a:t>
            </a:r>
            <a:endParaRPr lang="en-US" b="1" dirty="0"/>
          </a:p>
        </p:txBody>
      </p:sp>
      <p:sp>
        <p:nvSpPr>
          <p:cNvPr id="9" name="TextBox 8"/>
          <p:cNvSpPr txBox="1"/>
          <p:nvPr/>
        </p:nvSpPr>
        <p:spPr>
          <a:xfrm>
            <a:off x="6004390" y="1921638"/>
            <a:ext cx="313961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Simulation:</a:t>
            </a:r>
          </a:p>
          <a:p>
            <a:endParaRPr lang="en-US" b="1" dirty="0" smtClean="0"/>
          </a:p>
          <a:p>
            <a:pPr marL="177800" indent="-177800">
              <a:buFont typeface="Arial"/>
              <a:buChar char="•"/>
            </a:pPr>
            <a:r>
              <a:rPr lang="en-US" b="1" dirty="0" err="1" smtClean="0"/>
              <a:t>y</a:t>
            </a:r>
            <a:r>
              <a:rPr lang="en-US" b="1" dirty="0" smtClean="0"/>
              <a:t>&gt;0.01 (detector acceptance)</a:t>
            </a:r>
          </a:p>
          <a:p>
            <a:pPr marL="177800" indent="-177800">
              <a:buFont typeface="Arial"/>
              <a:buChar char="•"/>
            </a:pPr>
            <a:r>
              <a:rPr lang="en-US" b="1" dirty="0" smtClean="0"/>
              <a:t>Detector smearing  </a:t>
            </a:r>
          </a:p>
          <a:p>
            <a:pPr marL="177800" indent="-177800">
              <a:buFont typeface="Arial"/>
              <a:buChar char="•"/>
            </a:pPr>
            <a:r>
              <a:rPr lang="en-US" b="1" dirty="0" smtClean="0"/>
              <a:t>The |</a:t>
            </a:r>
            <a:r>
              <a:rPr lang="en-US" b="1" dirty="0" err="1" smtClean="0"/>
              <a:t>t</a:t>
            </a:r>
            <a:r>
              <a:rPr lang="en-US" b="1" dirty="0" smtClean="0"/>
              <a:t>|-binning is (3*</a:t>
            </a:r>
            <a:r>
              <a:rPr lang="en-US" b="1" dirty="0" err="1" smtClean="0"/>
              <a:t>reso</a:t>
            </a:r>
            <a:r>
              <a:rPr lang="en-US" b="1" dirty="0" smtClean="0"/>
              <a:t>)</a:t>
            </a:r>
          </a:p>
          <a:p>
            <a:pPr marL="177800" indent="-177800">
              <a:buFont typeface="Arial"/>
              <a:buChar char="•"/>
            </a:pPr>
            <a:r>
              <a:rPr lang="en-US" b="1" dirty="0" smtClean="0"/>
              <a:t>Exponential |</a:t>
            </a:r>
            <a:r>
              <a:rPr lang="en-US" b="1" dirty="0" err="1" smtClean="0"/>
              <a:t>t</a:t>
            </a:r>
            <a:r>
              <a:rPr lang="en-US" b="1" dirty="0" smtClean="0"/>
              <a:t>|-dependence </a:t>
            </a:r>
            <a:r>
              <a:rPr lang="en-US" b="1" dirty="0" err="1" smtClean="0"/>
              <a:t>exp(B</a:t>
            </a:r>
            <a:r>
              <a:rPr lang="en-US" b="1" dirty="0" smtClean="0"/>
              <a:t>*|</a:t>
            </a:r>
            <a:r>
              <a:rPr lang="en-US" b="1" dirty="0" err="1" smtClean="0"/>
              <a:t>t</a:t>
            </a:r>
            <a:r>
              <a:rPr lang="en-US" b="1" dirty="0" smtClean="0"/>
              <a:t>|) </a:t>
            </a:r>
          </a:p>
          <a:p>
            <a:pPr marL="177800" indent="-177800">
              <a:buFont typeface="Arial"/>
              <a:buChar char="•"/>
            </a:pPr>
            <a:r>
              <a:rPr lang="en-US" b="1" dirty="0" smtClean="0"/>
              <a:t>B-slope=5.6 compatible with H1 data, to facilitate Dieter’s global fitting</a:t>
            </a:r>
          </a:p>
          <a:p>
            <a:pPr marL="177800" indent="-177800">
              <a:buFont typeface="Arial"/>
              <a:buChar char="•"/>
            </a:pPr>
            <a:r>
              <a:rPr lang="en-US" b="1" dirty="0" smtClean="0"/>
              <a:t>5% systematic uncertainties</a:t>
            </a:r>
            <a:endParaRPr lang="en-US" b="1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Transverse target-spin asymmetry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pic>
        <p:nvPicPr>
          <p:cNvPr id="9" name="Picture 8" descr="plot-AUT20x250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3"/>
              <a:stretch>
                <a:fillRect/>
              </a:stretch>
            </p:blipFill>
          </mc:Choice>
          <mc:Fallback>
            <p:blipFill>
              <a:blip r:embed="rId4"/>
              <a:stretch>
                <a:fillRect/>
              </a:stretch>
            </p:blipFill>
          </mc:Fallback>
        </mc:AlternateContent>
        <p:spPr>
          <a:xfrm>
            <a:off x="165100" y="952500"/>
            <a:ext cx="8585200" cy="26162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124200" y="5396468"/>
            <a:ext cx="2938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Gives access to GPD E</a:t>
            </a:r>
            <a:endParaRPr lang="en-US" sz="2400" b="1" dirty="0">
              <a:solidFill>
                <a:srgbClr val="0000FF"/>
              </a:solidFill>
            </a:endParaRPr>
          </a:p>
        </p:txBody>
      </p:sp>
      <p:graphicFrame>
        <p:nvGraphicFramePr>
          <p:cNvPr id="12" name="Object 8"/>
          <p:cNvGraphicFramePr>
            <a:graphicFrameLocks noChangeAspect="1"/>
          </p:cNvGraphicFramePr>
          <p:nvPr/>
        </p:nvGraphicFramePr>
        <p:xfrm>
          <a:off x="213356" y="4481737"/>
          <a:ext cx="5456238" cy="712788"/>
        </p:xfrm>
        <a:graphic>
          <a:graphicData uri="http://schemas.openxmlformats.org/presentationml/2006/ole">
            <p:oleObj spid="_x0000_s409602" name="Equation" r:id="rId5" imgW="3378200" imgH="406400" progId="Equation.3">
              <p:embed/>
            </p:oleObj>
          </a:graphicData>
        </a:graphic>
      </p:graphicFrame>
      <p:grpSp>
        <p:nvGrpSpPr>
          <p:cNvPr id="13" name="Group 12"/>
          <p:cNvGrpSpPr/>
          <p:nvPr/>
        </p:nvGrpSpPr>
        <p:grpSpPr>
          <a:xfrm>
            <a:off x="2094066" y="4502775"/>
            <a:ext cx="6560936" cy="699258"/>
            <a:chOff x="1921985" y="5208988"/>
            <a:chExt cx="6560936" cy="699258"/>
          </a:xfrm>
        </p:grpSpPr>
        <p:sp>
          <p:nvSpPr>
            <p:cNvPr id="14" name="TextBox 13"/>
            <p:cNvSpPr txBox="1"/>
            <p:nvPr/>
          </p:nvSpPr>
          <p:spPr>
            <a:xfrm>
              <a:off x="5548234" y="5261915"/>
              <a:ext cx="293468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i="1" dirty="0" err="1" smtClean="0">
                  <a:solidFill>
                    <a:srgbClr val="000090"/>
                  </a:solidFill>
                </a:rPr>
                <a:t>sin(</a:t>
              </a:r>
              <a:r>
                <a:rPr lang="en-US" b="1" i="1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F</a:t>
              </a:r>
              <a:r>
                <a:rPr lang="en-US" b="1" i="1" baseline="-25000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T</a:t>
              </a:r>
              <a:r>
                <a:rPr lang="en-US" b="1" i="1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-f</a:t>
              </a:r>
              <a:r>
                <a:rPr lang="en-US" b="1" i="1" baseline="-25000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N</a:t>
              </a:r>
              <a:r>
                <a:rPr lang="en-US" b="1" i="1" dirty="0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)</a:t>
              </a:r>
              <a:r>
                <a:rPr lang="en-US" b="1" i="1" baseline="-25000" dirty="0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 </a:t>
              </a:r>
              <a:r>
                <a:rPr lang="en-US" b="1" dirty="0" smtClean="0">
                  <a:solidFill>
                    <a:srgbClr val="000090"/>
                  </a:solidFill>
                </a:rPr>
                <a:t> </a:t>
              </a:r>
            </a:p>
            <a:p>
              <a:pPr algn="ctr"/>
              <a:r>
                <a:rPr lang="en-US" b="1" dirty="0" smtClean="0">
                  <a:solidFill>
                    <a:srgbClr val="000090"/>
                  </a:solidFill>
                </a:rPr>
                <a:t>governed by </a:t>
              </a:r>
              <a:r>
                <a:rPr lang="en-US" b="1" dirty="0" smtClean="0">
                  <a:solidFill>
                    <a:srgbClr val="FF0000"/>
                  </a:solidFill>
                </a:rPr>
                <a:t>E</a:t>
              </a:r>
              <a:r>
                <a:rPr lang="en-US" b="1" dirty="0" smtClean="0">
                  <a:solidFill>
                    <a:srgbClr val="000090"/>
                  </a:solidFill>
                </a:rPr>
                <a:t> and </a:t>
              </a:r>
              <a:r>
                <a:rPr lang="en-US" b="1" dirty="0" smtClean="0">
                  <a:solidFill>
                    <a:srgbClr val="FF0000"/>
                  </a:solidFill>
                </a:rPr>
                <a:t>H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1921985" y="5208988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/>
            <p:cNvSpPr/>
            <p:nvPr/>
          </p:nvSpPr>
          <p:spPr>
            <a:xfrm>
              <a:off x="3759033" y="5208988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3124200" y="2425700"/>
            <a:ext cx="3784600" cy="1548031"/>
            <a:chOff x="3124200" y="2425700"/>
            <a:chExt cx="3784600" cy="1548031"/>
          </a:xfrm>
        </p:grpSpPr>
        <p:cxnSp>
          <p:nvCxnSpPr>
            <p:cNvPr id="18" name="Straight Arrow Connector 17"/>
            <p:cNvCxnSpPr/>
            <p:nvPr/>
          </p:nvCxnSpPr>
          <p:spPr>
            <a:xfrm>
              <a:off x="3124200" y="2425700"/>
              <a:ext cx="1079500" cy="91440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/>
            <p:cNvCxnSpPr/>
            <p:nvPr/>
          </p:nvCxnSpPr>
          <p:spPr>
            <a:xfrm rot="10800000" flipV="1">
              <a:off x="4800600" y="2425700"/>
              <a:ext cx="2108200" cy="91440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/>
            <p:cNvSpPr txBox="1"/>
            <p:nvPr/>
          </p:nvSpPr>
          <p:spPr>
            <a:xfrm>
              <a:off x="3499313" y="3327400"/>
              <a:ext cx="208868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FF0000"/>
                  </a:solidFill>
                </a:rPr>
                <a:t>Different assumptions for E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23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Imaging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743597" y="762008"/>
            <a:ext cx="340040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buFont typeface="Wingdings" charset="2"/>
              <a:buChar char="Ø"/>
            </a:pPr>
            <a:r>
              <a:rPr lang="en-US" sz="1400" b="1" dirty="0" smtClean="0"/>
              <a:t>A global fit over all mock data was done, based on the </a:t>
            </a:r>
            <a:r>
              <a:rPr lang="en-US" sz="1400" b="1" dirty="0" err="1" smtClean="0"/>
              <a:t>GPDs</a:t>
            </a:r>
            <a:r>
              <a:rPr lang="en-US" sz="1400" b="1" dirty="0" smtClean="0"/>
              <a:t>-based model:</a:t>
            </a:r>
          </a:p>
          <a:p>
            <a:pPr marL="228600" indent="-228600"/>
            <a:r>
              <a:rPr lang="en-US" sz="1400" b="1" dirty="0" smtClean="0"/>
              <a:t>     </a:t>
            </a:r>
            <a:r>
              <a:rPr lang="en-US" sz="1400" b="1" dirty="0" smtClean="0">
                <a:solidFill>
                  <a:srgbClr val="0000FF"/>
                </a:solidFill>
              </a:rPr>
              <a:t>[K. </a:t>
            </a:r>
            <a:r>
              <a:rPr lang="en-US" sz="1400" b="1" dirty="0" err="1" smtClean="0">
                <a:solidFill>
                  <a:srgbClr val="0000FF"/>
                </a:solidFill>
              </a:rPr>
              <a:t>Kumerički</a:t>
            </a:r>
            <a:r>
              <a:rPr lang="en-US" sz="1400" b="1" dirty="0" smtClean="0">
                <a:solidFill>
                  <a:srgbClr val="0000FF"/>
                </a:solidFill>
              </a:rPr>
              <a:t>, D </a:t>
            </a:r>
            <a:r>
              <a:rPr lang="en-US" sz="1400" b="1" dirty="0" err="1" smtClean="0">
                <a:solidFill>
                  <a:srgbClr val="0000FF"/>
                </a:solidFill>
              </a:rPr>
              <a:t>Müller</a:t>
            </a:r>
            <a:r>
              <a:rPr lang="en-US" sz="1400" b="1" dirty="0" smtClean="0">
                <a:solidFill>
                  <a:srgbClr val="0000FF"/>
                </a:solidFill>
              </a:rPr>
              <a:t>, K. </a:t>
            </a:r>
            <a:r>
              <a:rPr lang="en-US" sz="1400" b="1" dirty="0" err="1" smtClean="0">
                <a:solidFill>
                  <a:srgbClr val="0000FF"/>
                </a:solidFill>
              </a:rPr>
              <a:t>Passek-Kumerički</a:t>
            </a:r>
            <a:r>
              <a:rPr lang="en-US" sz="1400" b="1" dirty="0" smtClean="0">
                <a:solidFill>
                  <a:srgbClr val="0000FF"/>
                </a:solidFill>
              </a:rPr>
              <a:t> 2007]</a:t>
            </a:r>
          </a:p>
          <a:p>
            <a:pPr marL="228600" indent="-228600"/>
            <a:endParaRPr lang="en-US" sz="1400" b="1" dirty="0" smtClean="0">
              <a:solidFill>
                <a:srgbClr val="0000FF"/>
              </a:solidFill>
            </a:endParaRPr>
          </a:p>
          <a:p>
            <a:pPr marL="228600" indent="-228600">
              <a:buFont typeface="Wingdings" charset="2"/>
              <a:buChar char="Ø"/>
            </a:pPr>
            <a:r>
              <a:rPr lang="en-US" sz="1400" b="1" dirty="0" smtClean="0"/>
              <a:t>Known values </a:t>
            </a:r>
            <a:r>
              <a:rPr lang="en-US" sz="1400" b="1" i="1" dirty="0" err="1" smtClean="0"/>
              <a:t>q(x</a:t>
            </a:r>
            <a:r>
              <a:rPr lang="en-US" sz="1400" b="1" i="1" dirty="0" smtClean="0"/>
              <a:t>)</a:t>
            </a:r>
            <a:r>
              <a:rPr lang="en-US" sz="1400" b="1" dirty="0" smtClean="0"/>
              <a:t>, </a:t>
            </a:r>
            <a:r>
              <a:rPr lang="en-US" sz="1400" b="1" i="1" dirty="0" err="1" smtClean="0"/>
              <a:t>g(x</a:t>
            </a:r>
            <a:r>
              <a:rPr lang="en-US" sz="1400" b="1" i="1" dirty="0" smtClean="0"/>
              <a:t>)</a:t>
            </a:r>
            <a:r>
              <a:rPr lang="en-US" sz="1400" b="1" dirty="0" smtClean="0"/>
              <a:t> are assumed for </a:t>
            </a:r>
            <a:r>
              <a:rPr lang="en-US" sz="1400" b="1" i="1" dirty="0" err="1" smtClean="0"/>
              <a:t>H</a:t>
            </a:r>
            <a:r>
              <a:rPr lang="en-US" sz="1400" b="1" i="1" baseline="30000" dirty="0" err="1" smtClean="0"/>
              <a:t>q</a:t>
            </a:r>
            <a:r>
              <a:rPr lang="en-US" sz="1400" b="1" i="1" dirty="0" smtClean="0"/>
              <a:t>, H</a:t>
            </a:r>
            <a:r>
              <a:rPr lang="en-US" sz="1400" b="1" i="1" baseline="30000" dirty="0" smtClean="0"/>
              <a:t>g </a:t>
            </a:r>
            <a:r>
              <a:rPr lang="en-US" sz="1400" b="1" dirty="0" smtClean="0"/>
              <a:t>(at </a:t>
            </a:r>
            <a:r>
              <a:rPr lang="en-US" sz="1400" b="1" dirty="0" err="1" smtClean="0"/>
              <a:t>t</a:t>
            </a:r>
            <a:r>
              <a:rPr lang="en-US" sz="1400" b="1" dirty="0" smtClean="0"/>
              <a:t>=0 forward limits </a:t>
            </a:r>
            <a:r>
              <a:rPr lang="en-US" sz="1400" b="1" i="1" dirty="0" err="1" smtClean="0"/>
              <a:t>E</a:t>
            </a:r>
            <a:r>
              <a:rPr lang="en-US" sz="1400" b="1" i="1" baseline="30000" dirty="0" err="1" smtClean="0"/>
              <a:t>q</a:t>
            </a:r>
            <a:r>
              <a:rPr lang="en-US" sz="1400" b="1" i="1" dirty="0" smtClean="0"/>
              <a:t>, </a:t>
            </a:r>
            <a:r>
              <a:rPr lang="en-US" sz="1400" b="1" i="1" dirty="0" err="1" smtClean="0"/>
              <a:t>E</a:t>
            </a:r>
            <a:r>
              <a:rPr lang="en-US" sz="1400" b="1" i="1" baseline="30000" dirty="0" err="1" smtClean="0"/>
              <a:t>g</a:t>
            </a:r>
            <a:r>
              <a:rPr lang="en-US" sz="1400" b="1" i="1" baseline="30000" dirty="0" smtClean="0"/>
              <a:t> </a:t>
            </a:r>
            <a:r>
              <a:rPr lang="en-US" sz="1400" b="1" baseline="30000" dirty="0" smtClean="0"/>
              <a:t> </a:t>
            </a:r>
            <a:r>
              <a:rPr lang="en-US" sz="1400" b="1" dirty="0" smtClean="0"/>
              <a:t>are unknown)</a:t>
            </a:r>
          </a:p>
        </p:txBody>
      </p:sp>
      <p:sp>
        <p:nvSpPr>
          <p:cNvPr id="17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  <p:pic>
        <p:nvPicPr>
          <p:cNvPr id="14" name="Picture 13" descr="plotGPDHsea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3"/>
              <a:stretch>
                <a:fillRect/>
              </a:stretch>
            </p:blipFill>
          </mc:Choice>
          <mc:Fallback>
            <p:blipFill>
              <a:blip r:embed="rId4"/>
              <a:stretch>
                <a:fillRect/>
              </a:stretch>
            </p:blipFill>
          </mc:Fallback>
        </mc:AlternateContent>
        <p:spPr>
          <a:xfrm>
            <a:off x="0" y="938696"/>
            <a:ext cx="2834156" cy="1889437"/>
          </a:xfrm>
          <a:prstGeom prst="rect">
            <a:avLst/>
          </a:prstGeom>
        </p:spPr>
      </p:pic>
      <p:pic>
        <p:nvPicPr>
          <p:cNvPr id="19" name="Picture 18" descr="plotGPDEsea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5"/>
              <a:stretch>
                <a:fillRect/>
              </a:stretch>
            </p:blipFill>
          </mc:Choice>
          <mc:Fallback>
            <p:blipFill>
              <a:blip r:embed="rId6"/>
              <a:stretch>
                <a:fillRect/>
              </a:stretch>
            </p:blipFill>
          </mc:Fallback>
        </mc:AlternateContent>
        <p:spPr>
          <a:xfrm>
            <a:off x="2878328" y="938696"/>
            <a:ext cx="2834156" cy="1889437"/>
          </a:xfrm>
          <a:prstGeom prst="rect">
            <a:avLst/>
          </a:prstGeom>
        </p:spPr>
      </p:pic>
      <p:grpSp>
        <p:nvGrpSpPr>
          <p:cNvPr id="2" name="Group 21"/>
          <p:cNvGrpSpPr/>
          <p:nvPr/>
        </p:nvGrpSpPr>
        <p:grpSpPr>
          <a:xfrm>
            <a:off x="2" y="4230202"/>
            <a:ext cx="5839637" cy="1985746"/>
            <a:chOff x="2" y="4230202"/>
            <a:chExt cx="5839637" cy="1985746"/>
          </a:xfrm>
        </p:grpSpPr>
        <p:pic>
          <p:nvPicPr>
            <p:cNvPr id="12" name="Picture 11" descr="plotGPD1D-q-qT.pdf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7"/>
                <a:stretch>
                  <a:fillRect/>
                </a:stretch>
              </p:blipFill>
            </mc:Choice>
            <mc:Fallback>
              <p:blipFill>
                <a:blip r:embed="rId8"/>
                <a:stretch>
                  <a:fillRect/>
                </a:stretch>
              </p:blipFill>
            </mc:Fallback>
          </mc:AlternateContent>
          <p:spPr>
            <a:xfrm>
              <a:off x="2" y="4230202"/>
              <a:ext cx="5820292" cy="1985746"/>
            </a:xfrm>
            <a:prstGeom prst="rect">
              <a:avLst/>
            </a:prstGeom>
          </p:spPr>
        </p:pic>
        <p:sp>
          <p:nvSpPr>
            <p:cNvPr id="20" name="TextBox 19"/>
            <p:cNvSpPr txBox="1"/>
            <p:nvPr/>
          </p:nvSpPr>
          <p:spPr>
            <a:xfrm>
              <a:off x="1798272" y="4285595"/>
              <a:ext cx="110293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i="1" dirty="0" smtClean="0">
                  <a:solidFill>
                    <a:srgbClr val="FF0000"/>
                  </a:solidFill>
                </a:rPr>
                <a:t>Unpolarized</a:t>
              </a:r>
            </a:p>
            <a:p>
              <a:pPr algn="ctr"/>
              <a:r>
                <a:rPr lang="en-US" sz="1400" i="1" dirty="0" smtClean="0">
                  <a:solidFill>
                    <a:srgbClr val="FF0000"/>
                  </a:solidFill>
                </a:rPr>
                <a:t>sea-quarks</a:t>
              </a:r>
              <a:endParaRPr lang="en-US" sz="1400" i="1" dirty="0">
                <a:solidFill>
                  <a:srgbClr val="FF0000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820159" y="4316737"/>
              <a:ext cx="101948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i="1" dirty="0" smtClean="0">
                  <a:solidFill>
                    <a:srgbClr val="FF0000"/>
                  </a:solidFill>
                </a:rPr>
                <a:t>Polarized</a:t>
              </a:r>
            </a:p>
            <a:p>
              <a:pPr algn="ctr"/>
              <a:r>
                <a:rPr lang="en-US" sz="1400" i="1" dirty="0" smtClean="0">
                  <a:solidFill>
                    <a:srgbClr val="FF0000"/>
                  </a:solidFill>
                </a:rPr>
                <a:t>sea-quarks</a:t>
              </a:r>
              <a:endParaRPr lang="en-US" sz="1400" i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3" name="Group 23"/>
          <p:cNvGrpSpPr/>
          <p:nvPr/>
        </p:nvGrpSpPr>
        <p:grpSpPr>
          <a:xfrm>
            <a:off x="6032169" y="4316737"/>
            <a:ext cx="2654631" cy="1791876"/>
            <a:chOff x="6032169" y="4316737"/>
            <a:chExt cx="2654631" cy="1791876"/>
          </a:xfrm>
        </p:grpSpPr>
        <p:pic>
          <p:nvPicPr>
            <p:cNvPr id="11" name="Picture 10" descr="plotGPD1D-g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9"/>
                <a:stretch>
                  <a:fillRect/>
                </a:stretch>
              </p:blipFill>
            </mc:Choice>
            <mc:Fallback>
              <p:blipFill>
                <a:blip r:embed="rId10"/>
                <a:stretch>
                  <a:fillRect/>
                </a:stretch>
              </p:blipFill>
            </mc:Fallback>
          </mc:AlternateContent>
          <p:spPr>
            <a:xfrm>
              <a:off x="6032169" y="4316737"/>
              <a:ext cx="2654631" cy="1791876"/>
            </a:xfrm>
            <a:prstGeom prst="rect">
              <a:avLst/>
            </a:prstGeom>
          </p:spPr>
        </p:pic>
        <p:sp>
          <p:nvSpPr>
            <p:cNvPr id="23" name="TextBox 22"/>
            <p:cNvSpPr txBox="1"/>
            <p:nvPr/>
          </p:nvSpPr>
          <p:spPr>
            <a:xfrm>
              <a:off x="7871776" y="4316737"/>
              <a:ext cx="70844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i="1" dirty="0" smtClean="0">
                  <a:solidFill>
                    <a:srgbClr val="FF0000"/>
                  </a:solidFill>
                </a:rPr>
                <a:t>gluons</a:t>
              </a:r>
              <a:endParaRPr lang="en-US" sz="1400" i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25" name="Notched Right Arrow 24"/>
          <p:cNvSpPr/>
          <p:nvPr/>
        </p:nvSpPr>
        <p:spPr>
          <a:xfrm rot="7090292">
            <a:off x="1485882" y="3179407"/>
            <a:ext cx="1949319" cy="480478"/>
          </a:xfrm>
          <a:prstGeom prst="notch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1">
            <a:scene3d>
              <a:camera prst="orthographicFront">
                <a:rot lat="0" lon="0" rev="10799999"/>
              </a:camera>
              <a:lightRig rig="threePt" dir="t"/>
            </a:scene3d>
          </a:bodyPr>
          <a:lstStyle/>
          <a:p>
            <a:pPr algn="ctr"/>
            <a:r>
              <a:rPr lang="en-US" sz="1400" b="1" dirty="0" smtClean="0">
                <a:solidFill>
                  <a:srgbClr val="FF0000"/>
                </a:solidFill>
              </a:rPr>
              <a:t>Fourier</a:t>
            </a:r>
            <a:endParaRPr lang="en-US" sz="1400" b="1" dirty="0">
              <a:solidFill>
                <a:srgbClr val="FF0000"/>
              </a:solidFill>
            </a:endParaRPr>
          </a:p>
        </p:txBody>
      </p:sp>
      <p:sp>
        <p:nvSpPr>
          <p:cNvPr id="27" name="Notched Right Arrow 26"/>
          <p:cNvSpPr/>
          <p:nvPr/>
        </p:nvSpPr>
        <p:spPr>
          <a:xfrm rot="3368823">
            <a:off x="2858686" y="3195702"/>
            <a:ext cx="2099735" cy="480478"/>
          </a:xfrm>
          <a:prstGeom prst="notch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1"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pPr algn="ctr"/>
            <a:r>
              <a:rPr lang="en-US" sz="1400" b="1" dirty="0" smtClean="0">
                <a:solidFill>
                  <a:srgbClr val="FF0000"/>
                </a:solidFill>
              </a:rPr>
              <a:t>Fourier</a:t>
            </a:r>
            <a:endParaRPr lang="en-US" sz="1400" b="1" dirty="0">
              <a:solidFill>
                <a:srgbClr val="FF0000"/>
              </a:solidFill>
            </a:endParaRPr>
          </a:p>
        </p:txBody>
      </p:sp>
      <p:pic>
        <p:nvPicPr>
          <p:cNvPr id="28" name="Picture 27" descr="plotGPDHG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11"/>
              <a:stretch>
                <a:fillRect/>
              </a:stretch>
            </p:blipFill>
          </mc:Choice>
          <mc:Fallback>
            <p:blipFill>
              <a:blip r:embed="rId12"/>
              <a:stretch>
                <a:fillRect/>
              </a:stretch>
            </p:blipFill>
          </mc:Fallback>
        </mc:AlternateContent>
        <p:spPr>
          <a:xfrm>
            <a:off x="1072408" y="726763"/>
            <a:ext cx="3657600" cy="2438400"/>
          </a:xfrm>
          <a:prstGeom prst="rect">
            <a:avLst/>
          </a:prstGeom>
        </p:spPr>
      </p:pic>
      <p:sp>
        <p:nvSpPr>
          <p:cNvPr id="29" name="Notched Right Arrow 28"/>
          <p:cNvSpPr/>
          <p:nvPr/>
        </p:nvSpPr>
        <p:spPr>
          <a:xfrm rot="2612939">
            <a:off x="4241080" y="3347761"/>
            <a:ext cx="2098746" cy="480478"/>
          </a:xfrm>
          <a:prstGeom prst="notch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1"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pPr algn="ctr"/>
            <a:r>
              <a:rPr lang="en-US" sz="1400" b="1" dirty="0" smtClean="0">
                <a:solidFill>
                  <a:srgbClr val="FF0000"/>
                </a:solidFill>
              </a:rPr>
              <a:t>Fourier</a:t>
            </a:r>
            <a:endParaRPr lang="en-US" sz="1400" b="1" dirty="0">
              <a:solidFill>
                <a:srgbClr val="FF0000"/>
              </a:solidFill>
            </a:endParaRPr>
          </a:p>
        </p:txBody>
      </p:sp>
      <p:graphicFrame>
        <p:nvGraphicFramePr>
          <p:cNvPr id="30" name="Object 29"/>
          <p:cNvGraphicFramePr>
            <a:graphicFrameLocks noChangeAspect="1"/>
          </p:cNvGraphicFramePr>
          <p:nvPr/>
        </p:nvGraphicFramePr>
        <p:xfrm>
          <a:off x="2" y="3451534"/>
          <a:ext cx="4484687" cy="519112"/>
        </p:xfrm>
        <a:graphic>
          <a:graphicData uri="http://schemas.openxmlformats.org/presentationml/2006/ole">
            <p:oleObj spid="_x0000_s434178" name="Equation" r:id="rId13" imgW="2908300" imgH="355600" progId="Equation.3">
              <p:embed/>
            </p:oleObj>
          </a:graphicData>
        </a:graphic>
      </p:graphicFrame>
      <p:sp>
        <p:nvSpPr>
          <p:cNvPr id="31" name="TextBox 30"/>
          <p:cNvSpPr txBox="1"/>
          <p:nvPr/>
        </p:nvSpPr>
        <p:spPr>
          <a:xfrm>
            <a:off x="5822270" y="2604962"/>
            <a:ext cx="332173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/>
            <a:r>
              <a:rPr lang="en-US" sz="1600" b="1" dirty="0" smtClean="0">
                <a:solidFill>
                  <a:srgbClr val="000090"/>
                </a:solidFill>
                <a:latin typeface="Comic Sans MS"/>
                <a:cs typeface="Comic Sans MS"/>
              </a:rPr>
              <a:t>Impact of </a:t>
            </a:r>
            <a:r>
              <a:rPr lang="en-US" sz="1600" b="1" dirty="0" err="1" smtClean="0">
                <a:solidFill>
                  <a:srgbClr val="000090"/>
                </a:solidFill>
                <a:latin typeface="Comic Sans MS"/>
                <a:cs typeface="Comic Sans MS"/>
              </a:rPr>
              <a:t>eRHIC</a:t>
            </a:r>
            <a:r>
              <a:rPr lang="en-US" sz="1600" b="1" dirty="0" smtClean="0">
                <a:solidFill>
                  <a:srgbClr val="000090"/>
                </a:solidFill>
                <a:latin typeface="Comic Sans MS"/>
                <a:cs typeface="Comic Sans MS"/>
              </a:rPr>
              <a:t>:</a:t>
            </a:r>
          </a:p>
          <a:p>
            <a:pPr marL="228600" indent="-228600">
              <a:buFont typeface="Wingdings" charset="2"/>
              <a:buChar char="ü"/>
            </a:pPr>
            <a:r>
              <a:rPr lang="en-US" sz="1600" b="1" dirty="0" smtClean="0">
                <a:solidFill>
                  <a:srgbClr val="FF0000"/>
                </a:solidFill>
              </a:rPr>
              <a:t>Excellent reconstruction of </a:t>
            </a:r>
            <a:r>
              <a:rPr lang="en-US" sz="1600" b="1" i="1" dirty="0" err="1" smtClean="0">
                <a:solidFill>
                  <a:srgbClr val="FF0000"/>
                </a:solidFill>
              </a:rPr>
              <a:t>H</a:t>
            </a:r>
            <a:r>
              <a:rPr lang="en-US" sz="1600" b="1" i="1" baseline="30000" dirty="0" err="1" smtClean="0">
                <a:solidFill>
                  <a:srgbClr val="FF0000"/>
                </a:solidFill>
              </a:rPr>
              <a:t>sea</a:t>
            </a:r>
            <a:r>
              <a:rPr lang="en-US" sz="1600" b="1" i="1" dirty="0" smtClean="0">
                <a:solidFill>
                  <a:srgbClr val="FF0000"/>
                </a:solidFill>
              </a:rPr>
              <a:t>,</a:t>
            </a:r>
            <a:r>
              <a:rPr lang="en-US" sz="1600" b="1" baseline="30000" dirty="0" smtClean="0">
                <a:solidFill>
                  <a:srgbClr val="FF0000"/>
                </a:solidFill>
              </a:rPr>
              <a:t> </a:t>
            </a:r>
            <a:r>
              <a:rPr lang="en-US" sz="1600" b="1" dirty="0" smtClean="0">
                <a:solidFill>
                  <a:srgbClr val="FF0000"/>
                </a:solidFill>
              </a:rPr>
              <a:t>and </a:t>
            </a:r>
            <a:r>
              <a:rPr lang="en-US" sz="1600" b="1" i="1" dirty="0" smtClean="0">
                <a:solidFill>
                  <a:srgbClr val="FF0000"/>
                </a:solidFill>
              </a:rPr>
              <a:t>H</a:t>
            </a:r>
            <a:r>
              <a:rPr lang="en-US" sz="1600" b="1" i="1" baseline="30000" dirty="0" smtClean="0">
                <a:solidFill>
                  <a:srgbClr val="FF0000"/>
                </a:solidFill>
              </a:rPr>
              <a:t>g</a:t>
            </a:r>
            <a:r>
              <a:rPr lang="en-US" sz="1600" b="1" i="1" dirty="0" smtClean="0">
                <a:solidFill>
                  <a:srgbClr val="FF0000"/>
                </a:solidFill>
              </a:rPr>
              <a:t> </a:t>
            </a:r>
            <a:r>
              <a:rPr lang="en-US" sz="1600" b="1" dirty="0" smtClean="0"/>
              <a:t>(from </a:t>
            </a:r>
            <a:r>
              <a:rPr lang="en-US" sz="1600" b="1" i="1" dirty="0" err="1" smtClean="0"/>
              <a:t>dσ/dt</a:t>
            </a:r>
            <a:r>
              <a:rPr lang="en-US" sz="1600" b="1" dirty="0" smtClean="0"/>
              <a:t>)</a:t>
            </a:r>
          </a:p>
          <a:p>
            <a:pPr marL="228600" indent="-228600">
              <a:buFont typeface="Wingdings" charset="2"/>
              <a:buChar char="ü"/>
            </a:pPr>
            <a:r>
              <a:rPr lang="en-US" sz="1600" b="1" dirty="0" smtClean="0">
                <a:solidFill>
                  <a:srgbClr val="FF0000"/>
                </a:solidFill>
              </a:rPr>
              <a:t>Reconstruction of GPD E </a:t>
            </a:r>
            <a:r>
              <a:rPr lang="en-US" sz="1600" b="1" dirty="0" smtClean="0"/>
              <a:t>(connection to the orbital momentum </a:t>
            </a:r>
            <a:r>
              <a:rPr lang="en-US" sz="1600" b="1" dirty="0" err="1" smtClean="0"/>
              <a:t>g</a:t>
            </a:r>
            <a:r>
              <a:rPr lang="en-US" sz="1600" b="1" dirty="0" smtClean="0"/>
              <a:t>-sum role)</a:t>
            </a:r>
          </a:p>
          <a:p>
            <a:pPr>
              <a:buFont typeface="Wingdings" charset="2"/>
              <a:buChar char="ü"/>
            </a:pPr>
            <a:endParaRPr lang="en-US" dirty="0"/>
          </a:p>
        </p:txBody>
      </p:sp>
      <p:pic>
        <p:nvPicPr>
          <p:cNvPr id="10" name="Picture 9" descr="plotGPD2D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14"/>
              <a:stretch>
                <a:fillRect/>
              </a:stretch>
            </p:blipFill>
          </mc:Choice>
          <mc:Fallback>
            <p:blipFill>
              <a:blip r:embed="rId15"/>
              <a:stretch>
                <a:fillRect/>
              </a:stretch>
            </p:blipFill>
          </mc:Fallback>
        </mc:AlternateContent>
        <p:spPr>
          <a:xfrm>
            <a:off x="11043" y="169748"/>
            <a:ext cx="5712483" cy="3899563"/>
          </a:xfrm>
          <a:prstGeom prst="rect">
            <a:avLst/>
          </a:prstGeom>
        </p:spPr>
      </p:pic>
      <p:cxnSp>
        <p:nvCxnSpPr>
          <p:cNvPr id="33" name="Straight Connector 32"/>
          <p:cNvCxnSpPr/>
          <p:nvPr/>
        </p:nvCxnSpPr>
        <p:spPr>
          <a:xfrm>
            <a:off x="2514600" y="2087217"/>
            <a:ext cx="1970089" cy="1588"/>
          </a:xfrm>
          <a:prstGeom prst="line">
            <a:avLst/>
          </a:prstGeom>
          <a:ln w="25400">
            <a:solidFill>
              <a:srgbClr val="FF0000"/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2514600" y="2715587"/>
            <a:ext cx="17304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</a:rPr>
              <a:t>Shift due to GPD E</a:t>
            </a:r>
            <a:endParaRPr lang="en-US" sz="1600" b="1" dirty="0">
              <a:solidFill>
                <a:srgbClr val="FF0000"/>
              </a:solidFill>
            </a:endParaRPr>
          </a:p>
        </p:txBody>
      </p:sp>
      <p:cxnSp>
        <p:nvCxnSpPr>
          <p:cNvPr id="37" name="Straight Arrow Connector 36"/>
          <p:cNvCxnSpPr/>
          <p:nvPr/>
        </p:nvCxnSpPr>
        <p:spPr>
          <a:xfrm rot="16200000" flipH="1">
            <a:off x="3294177" y="3039689"/>
            <a:ext cx="2141397" cy="239627"/>
          </a:xfrm>
          <a:prstGeom prst="straightConnector1">
            <a:avLst/>
          </a:prstGeom>
          <a:ln w="34925">
            <a:solidFill>
              <a:srgbClr val="FF0000"/>
            </a:solidFill>
            <a:headEnd type="arrow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Slide Number Placeholder 3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27" grpId="0" animBg="1"/>
      <p:bldP spid="27" grpId="1" animBg="1"/>
      <p:bldP spid="29" grpId="0" animBg="1"/>
      <p:bldP spid="29" grpId="1" animBg="1"/>
      <p:bldP spid="31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5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486" name="Text Box 3"/>
          <p:cNvSpPr txBox="1">
            <a:spLocks noChangeArrowheads="1"/>
          </p:cNvSpPr>
          <p:nvPr/>
        </p:nvSpPr>
        <p:spPr bwMode="auto">
          <a:xfrm>
            <a:off x="304073" y="804082"/>
            <a:ext cx="7430444" cy="47584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4545" tIns="69585" rIns="94545" bIns="47273">
            <a:prstTxWarp prst="textNoShape">
              <a:avLst/>
            </a:prstTxWarp>
          </a:bodyPr>
          <a:lstStyle/>
          <a:p>
            <a:pPr marL="938898" indent="-938898">
              <a:lnSpc>
                <a:spcPts val="4606"/>
              </a:lnSpc>
              <a:buClr>
                <a:srgbClr val="FF0000"/>
              </a:buClr>
              <a:buFont typeface="Wingdings" charset="2"/>
              <a:buChar char="Ø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The </a:t>
            </a:r>
            <a:r>
              <a:rPr lang="en-GB" b="1" dirty="0" err="1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eRHIC</a:t>
            </a: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 as an Electron Ion Collider</a:t>
            </a:r>
          </a:p>
          <a:p>
            <a:pPr marL="938898" indent="-938898">
              <a:lnSpc>
                <a:spcPts val="4606"/>
              </a:lnSpc>
              <a:buClr>
                <a:srgbClr val="FF0000"/>
              </a:buClr>
              <a:buFont typeface="Wingdings" charset="2"/>
              <a:buChar char="Ø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Spin physics with </a:t>
            </a:r>
            <a:r>
              <a:rPr lang="en-GB" b="1" dirty="0" err="1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eRHIC</a:t>
            </a: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 (the impact!)   </a:t>
            </a:r>
          </a:p>
          <a:p>
            <a:pPr marL="1853298" lvl="2" indent="-938898">
              <a:lnSpc>
                <a:spcPts val="4606"/>
              </a:lnSpc>
              <a:buClr>
                <a:srgbClr val="FF0000"/>
              </a:buClr>
              <a:buFont typeface="Wingdings" charset="2"/>
              <a:buChar char="Ø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Structure functions</a:t>
            </a:r>
          </a:p>
          <a:p>
            <a:pPr marL="1853298" lvl="2" indent="-938898">
              <a:lnSpc>
                <a:spcPts val="4606"/>
              </a:lnSpc>
              <a:buClr>
                <a:srgbClr val="FF0000"/>
              </a:buClr>
              <a:buFont typeface="Wingdings" charset="2"/>
              <a:buChar char="Ø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b="1" dirty="0" err="1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Helicity</a:t>
            </a: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 measurements</a:t>
            </a:r>
          </a:p>
          <a:p>
            <a:pPr marL="938898" indent="-938898">
              <a:lnSpc>
                <a:spcPts val="4606"/>
              </a:lnSpc>
              <a:buClr>
                <a:srgbClr val="FF0000"/>
              </a:buClr>
              <a:buFont typeface="Wingdings" charset="2"/>
              <a:buChar char="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Imaging with an </a:t>
            </a:r>
            <a:r>
              <a:rPr lang="en-GB" b="1" dirty="0" err="1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eRHIC</a:t>
            </a: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 (the impact!) </a:t>
            </a:r>
            <a:endParaRPr lang="en-GB" b="1" dirty="0" smtClean="0">
              <a:solidFill>
                <a:srgbClr val="0000FF"/>
              </a:solidFill>
              <a:latin typeface="Comic Sans MS" charset="0"/>
              <a:ea typeface="DejaVu Sans" charset="0"/>
              <a:cs typeface="DejaVu Sans" charset="0"/>
            </a:endParaRPr>
          </a:p>
          <a:p>
            <a:pPr marL="1853298" lvl="2" indent="-938898">
              <a:lnSpc>
                <a:spcPts val="4606"/>
              </a:lnSpc>
              <a:buClr>
                <a:srgbClr val="FF0000"/>
              </a:buClr>
              <a:buFont typeface="Wingdings" charset="2"/>
              <a:buChar char="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b="1" dirty="0" err="1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GPDs</a:t>
            </a:r>
            <a:endParaRPr lang="en-GB" b="1" dirty="0" smtClean="0">
              <a:solidFill>
                <a:srgbClr val="0000FF"/>
              </a:solidFill>
              <a:latin typeface="Comic Sans MS" charset="0"/>
              <a:ea typeface="DejaVu Sans" charset="0"/>
              <a:cs typeface="DejaVu Sans" charset="0"/>
            </a:endParaRPr>
          </a:p>
          <a:p>
            <a:pPr marL="938898" indent="-938898">
              <a:lnSpc>
                <a:spcPts val="4606"/>
              </a:lnSpc>
              <a:buClr>
                <a:srgbClr val="FF0000"/>
              </a:buClr>
              <a:buFont typeface="Wingdings" charset="2"/>
              <a:buChar char="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b="1" dirty="0" smtClean="0">
                <a:solidFill>
                  <a:srgbClr val="0000FF"/>
                </a:solidFill>
                <a:latin typeface="Comic Sans MS"/>
                <a:ea typeface="DejaVu Sans" charset="0"/>
                <a:cs typeface="Comic Sans MS"/>
              </a:rPr>
              <a:t>Summary </a:t>
            </a:r>
          </a:p>
          <a:p>
            <a:pPr marL="938898" indent="-938898">
              <a:lnSpc>
                <a:spcPct val="116000"/>
              </a:lnSpc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endParaRPr lang="en-GB" sz="2100" b="1" dirty="0">
              <a:solidFill>
                <a:srgbClr val="0000FF"/>
              </a:solidFill>
              <a:latin typeface="Comic Sans MS" charset="0"/>
              <a:ea typeface="DejaVu Sans" charset="0"/>
              <a:cs typeface="DejaVu Sans" charset="0"/>
            </a:endParaRPr>
          </a:p>
        </p:txBody>
      </p:sp>
      <p:sp>
        <p:nvSpPr>
          <p:cNvPr id="12" name="Date Placeholder 1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August 31, 2014</a:t>
            </a:r>
            <a:endParaRPr lang="en-GB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S. Fazio: PANIC 2014 - Hamburg</a:t>
            </a:r>
            <a:endParaRPr lang="en-GB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3409DABE-F856-4D4B-BA58-DB075FB76A26}" type="slidenum">
              <a:rPr lang="en-GB" smtClean="0"/>
              <a:pPr>
                <a:defRPr/>
              </a:pPr>
              <a:t>2</a:t>
            </a:fld>
            <a:endParaRPr lang="en-GB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04073" y="194593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</a:rPr>
              <a:t>Plan of the talk</a:t>
            </a:r>
            <a:endParaRPr lang="en-GB" sz="29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10" name="Line 1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" y="3341467"/>
            <a:ext cx="409678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solidFill>
                  <a:srgbClr val="000090"/>
                </a:solidFill>
                <a:latin typeface="Symbol" charset="2"/>
                <a:ea typeface="Lucida Grande"/>
                <a:cs typeface="Symbol" charset="2"/>
              </a:rPr>
              <a:t>g</a:t>
            </a:r>
            <a:r>
              <a:rPr lang="en-US" sz="2000" b="1" dirty="0" smtClean="0">
                <a:solidFill>
                  <a:srgbClr val="000090"/>
                </a:solidFill>
              </a:rPr>
              <a:t>*</a:t>
            </a:r>
            <a:r>
              <a:rPr lang="en-US" sz="2000" b="1" dirty="0" err="1" smtClean="0">
                <a:solidFill>
                  <a:srgbClr val="000090"/>
                </a:solidFill>
              </a:rPr>
              <a:t>p</a:t>
            </a:r>
            <a:r>
              <a:rPr lang="en-US" sz="2000" b="1" dirty="0" smtClean="0">
                <a:solidFill>
                  <a:srgbClr val="000090"/>
                </a:solidFill>
              </a:rPr>
              <a:t> -&gt; J/</a:t>
            </a:r>
            <a:r>
              <a:rPr lang="en-US" sz="2000" b="1" dirty="0" err="1" smtClean="0">
                <a:solidFill>
                  <a:srgbClr val="000090"/>
                </a:solidFill>
                <a:latin typeface="Symbol" charset="2"/>
                <a:cs typeface="Symbol" charset="2"/>
              </a:rPr>
              <a:t>y</a:t>
            </a:r>
            <a:r>
              <a:rPr lang="en-US" sz="2000" b="1" dirty="0" smtClean="0">
                <a:solidFill>
                  <a:srgbClr val="000090"/>
                </a:solidFill>
                <a:latin typeface="Symbol" charset="2"/>
                <a:cs typeface="Symbol" charset="2"/>
              </a:rPr>
              <a:t> </a:t>
            </a:r>
            <a:r>
              <a:rPr lang="en-US" sz="2000" b="1" dirty="0" err="1" smtClean="0">
                <a:solidFill>
                  <a:srgbClr val="000090"/>
                </a:solidFill>
                <a:latin typeface="+mj-lt"/>
                <a:cs typeface="Symbol" charset="2"/>
              </a:rPr>
              <a:t>p</a:t>
            </a:r>
            <a:r>
              <a:rPr lang="en-US" sz="2000" b="1" dirty="0" smtClean="0">
                <a:solidFill>
                  <a:srgbClr val="000090"/>
                </a:solidFill>
                <a:latin typeface="+mj-lt"/>
                <a:cs typeface="Symbol" charset="2"/>
              </a:rPr>
              <a:t>  </a:t>
            </a:r>
            <a:endParaRPr lang="en-US" sz="2000" dirty="0" smtClean="0">
              <a:latin typeface="+mj-lt"/>
              <a:cs typeface="Symbol" charset="2"/>
            </a:endParaRPr>
          </a:p>
          <a:p>
            <a:endParaRPr lang="en-US" dirty="0" smtClean="0"/>
          </a:p>
          <a:p>
            <a:pPr marL="173038" indent="-173038">
              <a:buFont typeface="Wingdings" charset="2"/>
              <a:buChar char="Ø"/>
            </a:pPr>
            <a:r>
              <a:rPr lang="en-US" dirty="0" smtClean="0"/>
              <a:t>pseudo-data generated using a version of </a:t>
            </a:r>
            <a:r>
              <a:rPr lang="en-US" dirty="0" err="1" smtClean="0"/>
              <a:t>Pythia</a:t>
            </a:r>
            <a:r>
              <a:rPr lang="en-US" dirty="0" smtClean="0"/>
              <a:t> tuned to J/</a:t>
            </a:r>
            <a:r>
              <a:rPr lang="en-US" dirty="0" err="1" smtClean="0">
                <a:latin typeface="Symbol" charset="2"/>
                <a:cs typeface="Symbol" charset="2"/>
              </a:rPr>
              <a:t>y</a:t>
            </a:r>
            <a:r>
              <a:rPr lang="en-US" dirty="0" smtClean="0"/>
              <a:t> data from HERA</a:t>
            </a:r>
          </a:p>
          <a:p>
            <a:pPr marL="173038" indent="-173038">
              <a:buFont typeface="Wingdings" charset="2"/>
              <a:buChar char="Ø"/>
            </a:pPr>
            <a:r>
              <a:rPr lang="en-US" dirty="0" smtClean="0"/>
              <a:t>wave function </a:t>
            </a:r>
            <a:r>
              <a:rPr lang="en-US" dirty="0" err="1" smtClean="0"/>
              <a:t>uncert</a:t>
            </a:r>
            <a:r>
              <a:rPr lang="en-US" dirty="0" smtClean="0"/>
              <a:t>. (non-relativistic approximation)</a:t>
            </a:r>
          </a:p>
          <a:p>
            <a:pPr marL="173038" indent="-173038">
              <a:buFont typeface="Wingdings" charset="2"/>
              <a:buChar char="Ø"/>
            </a:pPr>
            <a:r>
              <a:rPr lang="en-US" dirty="0" smtClean="0"/>
              <a:t>mass provides hard scale</a:t>
            </a:r>
          </a:p>
          <a:p>
            <a:pPr marL="576263" lvl="2" indent="-119063">
              <a:buFont typeface="Arial"/>
              <a:buChar char="•"/>
            </a:pPr>
            <a:r>
              <a:rPr lang="en-US" dirty="0" smtClean="0"/>
              <a:t>Sensitive to gluons</a:t>
            </a:r>
          </a:p>
          <a:p>
            <a:pPr marL="576263" lvl="2" indent="-119063">
              <a:buFont typeface="Arial"/>
              <a:buChar char="•"/>
            </a:pPr>
            <a:r>
              <a:rPr lang="en-US" dirty="0" smtClean="0"/>
              <a:t>Both photo- and electro-production can be computed</a:t>
            </a:r>
          </a:p>
          <a:p>
            <a:pPr marL="576263" lvl="2" indent="-119063">
              <a:buFont typeface="Arial"/>
              <a:buChar char="•"/>
            </a:pPr>
            <a:endParaRPr lang="en-US" dirty="0" smtClean="0"/>
          </a:p>
        </p:txBody>
      </p:sp>
      <p:grpSp>
        <p:nvGrpSpPr>
          <p:cNvPr id="24" name="Group 23"/>
          <p:cNvGrpSpPr/>
          <p:nvPr/>
        </p:nvGrpSpPr>
        <p:grpSpPr>
          <a:xfrm>
            <a:off x="4096782" y="3580299"/>
            <a:ext cx="5058074" cy="2213427"/>
            <a:chOff x="4096782" y="3580299"/>
            <a:chExt cx="5058074" cy="2213427"/>
          </a:xfrm>
        </p:grpSpPr>
        <p:pic>
          <p:nvPicPr>
            <p:cNvPr id="11" name="Picture 10" descr="J.Psi.20x250.xQ2-1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2"/>
                <a:stretch>
                  <a:fillRect/>
                </a:stretch>
              </p:blipFill>
            </mc:Choice>
            <mc:Fallback>
              <p:blipFill>
                <a:blip r:embed="rId3"/>
                <a:stretch>
                  <a:fillRect/>
                </a:stretch>
              </p:blipFill>
            </mc:Fallback>
          </mc:AlternateContent>
          <p:spPr>
            <a:xfrm>
              <a:off x="4096782" y="4071307"/>
              <a:ext cx="2543258" cy="1722419"/>
            </a:xfrm>
            <a:prstGeom prst="rect">
              <a:avLst/>
            </a:prstGeom>
          </p:spPr>
        </p:pic>
        <p:pic>
          <p:nvPicPr>
            <p:cNvPr id="12" name="Picture 11" descr="J.Psi.5x100.xQ2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4"/>
                <a:stretch>
                  <a:fillRect/>
                </a:stretch>
              </p:blipFill>
            </mc:Choice>
            <mc:Fallback>
              <p:blipFill>
                <a:blip r:embed="rId5"/>
                <a:stretch>
                  <a:fillRect/>
                </a:stretch>
              </p:blipFill>
            </mc:Fallback>
          </mc:AlternateContent>
          <p:spPr>
            <a:xfrm>
              <a:off x="6612946" y="4072221"/>
              <a:ext cx="2541910" cy="1721505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5549367" y="3580299"/>
              <a:ext cx="345569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solidFill>
                    <a:srgbClr val="0000FF"/>
                  </a:solidFill>
                </a:rPr>
                <a:t>Plots from E. </a:t>
              </a:r>
              <a:r>
                <a:rPr lang="en-US" sz="1600" b="1" dirty="0" err="1" smtClean="0">
                  <a:solidFill>
                    <a:srgbClr val="0000FF"/>
                  </a:solidFill>
                </a:rPr>
                <a:t>Aschenauer</a:t>
              </a:r>
              <a:r>
                <a:rPr lang="en-US" sz="1600" b="1" dirty="0" smtClean="0">
                  <a:solidFill>
                    <a:srgbClr val="0000FF"/>
                  </a:solidFill>
                </a:rPr>
                <a:t> and M. Diehl</a:t>
              </a:r>
              <a:endParaRPr lang="en-US" sz="1600" b="1" dirty="0">
                <a:solidFill>
                  <a:srgbClr val="0000FF"/>
                </a:solidFill>
              </a:endParaRPr>
            </a:p>
          </p:txBody>
        </p:sp>
      </p:grpSp>
      <p:pic>
        <p:nvPicPr>
          <p:cNvPr id="16" name="Picture 15" descr="Screen shot 2012-03-22 at 7.26.53 PM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06342" y="690425"/>
            <a:ext cx="6476134" cy="2777092"/>
          </a:xfrm>
          <a:prstGeom prst="rect">
            <a:avLst/>
          </a:prstGeom>
        </p:spPr>
      </p:pic>
      <p:pic>
        <p:nvPicPr>
          <p:cNvPr id="17" name="Picture 16" descr="Screen shot 2012-03-22 at 7.26.53 PM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28624" y="739665"/>
            <a:ext cx="6476134" cy="2716004"/>
          </a:xfrm>
          <a:prstGeom prst="rect">
            <a:avLst/>
          </a:prstGeom>
        </p:spPr>
      </p:pic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137290" y="116007"/>
            <a:ext cx="8826956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J/ψ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20</a:t>
            </a:fld>
            <a:endParaRPr lang="en-US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696961" y="887633"/>
            <a:ext cx="1308100" cy="838200"/>
          </a:xfrm>
          <a:prstGeom prst="rect">
            <a:avLst/>
          </a:prstGeom>
        </p:spPr>
      </p:pic>
      <p:sp>
        <p:nvSpPr>
          <p:cNvPr id="19" name="Oval 18"/>
          <p:cNvSpPr/>
          <p:nvPr/>
        </p:nvSpPr>
        <p:spPr>
          <a:xfrm>
            <a:off x="7289800" y="2730501"/>
            <a:ext cx="445261" cy="431800"/>
          </a:xfrm>
          <a:prstGeom prst="ellipse">
            <a:avLst/>
          </a:prstGeom>
          <a:solidFill>
            <a:schemeClr val="accent5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Arrow Connector 20"/>
          <p:cNvCxnSpPr>
            <a:stCxn id="18" idx="2"/>
            <a:endCxn id="19" idx="0"/>
          </p:cNvCxnSpPr>
          <p:nvPr/>
        </p:nvCxnSpPr>
        <p:spPr>
          <a:xfrm rot="5400000">
            <a:off x="7429387" y="1808877"/>
            <a:ext cx="1004668" cy="83858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Notched Right Arrow 21"/>
          <p:cNvSpPr/>
          <p:nvPr/>
        </p:nvSpPr>
        <p:spPr>
          <a:xfrm>
            <a:off x="3505200" y="1548033"/>
            <a:ext cx="1244600" cy="445867"/>
          </a:xfrm>
          <a:prstGeom prst="notch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1"/>
          <a:lstStyle/>
          <a:p>
            <a:pPr algn="ctr"/>
            <a:r>
              <a:rPr lang="en-US" sz="1400" b="1" dirty="0" err="1" smtClean="0">
                <a:solidFill>
                  <a:srgbClr val="FF0000"/>
                </a:solidFill>
              </a:rPr>
              <a:t>Fouruer</a:t>
            </a:r>
            <a:endParaRPr lang="en-US" sz="1400" b="1" dirty="0">
              <a:solidFill>
                <a:srgbClr val="FF0000"/>
              </a:solidFill>
            </a:endParaRPr>
          </a:p>
        </p:txBody>
      </p:sp>
      <p:pic>
        <p:nvPicPr>
          <p:cNvPr id="23" name="Picture 22" descr="gpd-g2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9"/>
              <a:stretch>
                <a:fillRect/>
              </a:stretch>
            </p:blipFill>
          </mc:Choice>
          <mc:Fallback>
            <p:blipFill>
              <a:blip r:embed="rId10"/>
              <a:stretch>
                <a:fillRect/>
              </a:stretch>
            </p:blipFill>
          </mc:Fallback>
        </mc:AlternateContent>
        <p:spPr>
          <a:xfrm>
            <a:off x="61090" y="723845"/>
            <a:ext cx="7635871" cy="48546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6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Summary</a:t>
            </a:r>
          </a:p>
        </p:txBody>
      </p:sp>
      <p:sp>
        <p:nvSpPr>
          <p:cNvPr id="64517" name="Text Box 2"/>
          <p:cNvSpPr txBox="1">
            <a:spLocks noChangeArrowheads="1"/>
          </p:cNvSpPr>
          <p:nvPr/>
        </p:nvSpPr>
        <p:spPr bwMode="auto">
          <a:xfrm>
            <a:off x="114238" y="1162340"/>
            <a:ext cx="9034802" cy="505219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2276" tIns="48029" rIns="92276" bIns="48029">
            <a:prstTxWarp prst="textNoShape">
              <a:avLst/>
            </a:prstTxWarp>
            <a:spAutoFit/>
          </a:bodyPr>
          <a:lstStyle/>
          <a:p>
            <a:pPr marL="240144" indent="-240144">
              <a:lnSpc>
                <a:spcPct val="150000"/>
              </a:lnSpc>
              <a:buClr>
                <a:srgbClr val="000080"/>
              </a:buClr>
              <a:buSzPct val="70000"/>
              <a:buFont typeface="Wingdings" charset="2"/>
              <a:buChar char="Ø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r>
              <a:rPr lang="en-GB" sz="2000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A lot of experience carried over from HERA</a:t>
            </a:r>
          </a:p>
          <a:p>
            <a:pPr marL="240144" indent="-240144">
              <a:lnSpc>
                <a:spcPct val="150000"/>
              </a:lnSpc>
              <a:buClr>
                <a:srgbClr val="000080"/>
              </a:buClr>
              <a:buSzPct val="70000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endParaRPr lang="en-GB" sz="2000" b="1" dirty="0" smtClean="0">
              <a:solidFill>
                <a:srgbClr val="000066"/>
              </a:solidFill>
              <a:latin typeface="Times New Roman" charset="0"/>
              <a:ea typeface="DejaVu Sans" charset="0"/>
              <a:cs typeface="DejaVu Sans" charset="0"/>
            </a:endParaRPr>
          </a:p>
          <a:p>
            <a:pPr marL="240144" indent="-240144">
              <a:lnSpc>
                <a:spcPct val="150000"/>
              </a:lnSpc>
              <a:buClr>
                <a:srgbClr val="000080"/>
              </a:buClr>
              <a:buSzPct val="70000"/>
              <a:buFont typeface="Wingdings" charset="2"/>
              <a:buChar char="Ø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r>
              <a:rPr lang="en-GB" sz="2000" b="1" dirty="0" err="1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eRHIC</a:t>
            </a:r>
            <a:r>
              <a:rPr lang="en-GB" sz="2000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 will be an ideal machine for precision measurements in QCD</a:t>
            </a:r>
            <a:endParaRPr lang="en-GB" sz="2000" b="1" dirty="0" smtClean="0">
              <a:solidFill>
                <a:srgbClr val="000066"/>
              </a:solidFill>
              <a:latin typeface="Times New Roman" charset="0"/>
              <a:ea typeface="DejaVu Sans" charset="0"/>
              <a:cs typeface="DejaVu Sans" charset="0"/>
            </a:endParaRPr>
          </a:p>
          <a:p>
            <a:pPr marL="240144" indent="-240144">
              <a:lnSpc>
                <a:spcPct val="150000"/>
              </a:lnSpc>
              <a:buClr>
                <a:srgbClr val="000080"/>
              </a:buClr>
              <a:buSzPct val="70000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endParaRPr lang="en-GB" sz="2000" b="1" dirty="0" smtClean="0">
              <a:solidFill>
                <a:srgbClr val="000066"/>
              </a:solidFill>
              <a:latin typeface="Times New Roman" charset="0"/>
              <a:ea typeface="DejaVu Sans" charset="0"/>
              <a:cs typeface="DejaVu Sans" charset="0"/>
            </a:endParaRPr>
          </a:p>
          <a:p>
            <a:pPr marL="240144" indent="-240144">
              <a:lnSpc>
                <a:spcPct val="150000"/>
              </a:lnSpc>
              <a:buClr>
                <a:srgbClr val="000080"/>
              </a:buClr>
              <a:buSzPct val="70000"/>
              <a:buFont typeface="Wingdings" charset="2"/>
              <a:buChar char="Ø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r>
              <a:rPr lang="en-GB" sz="2000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Unique opportunity for understanding the gluon and sea quarks spin!</a:t>
            </a:r>
          </a:p>
          <a:p>
            <a:pPr marL="240144" indent="-240144">
              <a:lnSpc>
                <a:spcPct val="150000"/>
              </a:lnSpc>
              <a:buClr>
                <a:srgbClr val="000080"/>
              </a:buClr>
              <a:buSzPct val="70000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endParaRPr lang="en-GB" sz="2000" b="1" dirty="0" smtClean="0">
              <a:solidFill>
                <a:srgbClr val="000066"/>
              </a:solidFill>
              <a:latin typeface="Times New Roman" charset="0"/>
              <a:ea typeface="DejaVu Sans" charset="0"/>
              <a:cs typeface="DejaVu Sans" charset="0"/>
            </a:endParaRPr>
          </a:p>
          <a:p>
            <a:pPr marL="240144" indent="-240144">
              <a:lnSpc>
                <a:spcPct val="150000"/>
              </a:lnSpc>
              <a:buClr>
                <a:srgbClr val="000080"/>
              </a:buClr>
              <a:buSzPct val="70000"/>
              <a:buFont typeface="Wingdings" charset="2"/>
              <a:buChar char="Ø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r>
              <a:rPr lang="en-GB" sz="2000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Large potential for an accurate 2+1D imaging of the polarized and </a:t>
            </a:r>
            <a:r>
              <a:rPr lang="en-GB" sz="2000" b="1" dirty="0" err="1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unpolarized</a:t>
            </a:r>
            <a:r>
              <a:rPr lang="en-GB" sz="2000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 quarks and gluons inside the </a:t>
            </a:r>
            <a:r>
              <a:rPr lang="en-GB" sz="2000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hadrons</a:t>
            </a:r>
          </a:p>
          <a:p>
            <a:pPr marL="240144" indent="-240144">
              <a:lnSpc>
                <a:spcPct val="150000"/>
              </a:lnSpc>
              <a:buClr>
                <a:srgbClr val="000080"/>
              </a:buClr>
              <a:buSzPct val="70000"/>
              <a:buFont typeface="Wingdings" charset="2"/>
              <a:buChar char="Ø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endParaRPr lang="en-GB" sz="2000" b="1" dirty="0" smtClean="0">
              <a:solidFill>
                <a:srgbClr val="000066"/>
              </a:solidFill>
              <a:latin typeface="Times New Roman" charset="0"/>
              <a:ea typeface="DejaVu Sans" charset="0"/>
              <a:cs typeface="DejaVu Sans" charset="0"/>
            </a:endParaRPr>
          </a:p>
          <a:p>
            <a:pPr marL="240144" indent="-240144">
              <a:buClr>
                <a:srgbClr val="000080"/>
              </a:buClr>
              <a:buSzPct val="70000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r>
              <a:rPr lang="en-GB" sz="2800" b="1" dirty="0" smtClean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NOTE:</a:t>
            </a:r>
            <a:r>
              <a:rPr lang="en-GB" sz="2000" b="1" dirty="0" smtClean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 </a:t>
            </a:r>
            <a:r>
              <a:rPr lang="en-GB" sz="2000" b="1" dirty="0" err="1" smtClean="0">
                <a:solidFill>
                  <a:srgbClr val="008000"/>
                </a:solidFill>
                <a:latin typeface="Times New Roman" charset="0"/>
                <a:ea typeface="DejaVu Sans" charset="0"/>
                <a:cs typeface="DejaVu Sans" charset="0"/>
              </a:rPr>
              <a:t>eRHIC</a:t>
            </a:r>
            <a:r>
              <a:rPr lang="en-GB" sz="2000" b="1" dirty="0" smtClean="0">
                <a:solidFill>
                  <a:srgbClr val="008000"/>
                </a:solidFill>
                <a:latin typeface="Times New Roman" charset="0"/>
                <a:ea typeface="DejaVu Sans" charset="0"/>
                <a:cs typeface="DejaVu Sans" charset="0"/>
              </a:rPr>
              <a:t> is not the only possibility for an Electron-Ion Collider in the US, an other opportunity is the MEIC/ELIC project at JLAB </a:t>
            </a:r>
            <a:endParaRPr lang="en-GB" sz="2300" b="1" dirty="0" smtClean="0">
              <a:solidFill>
                <a:srgbClr val="008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64518" name="Line 3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21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94500" y="4626"/>
            <a:ext cx="2351276" cy="2090874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4" name="Text Box 1"/>
          <p:cNvSpPr txBox="1">
            <a:spLocks noChangeArrowheads="1"/>
          </p:cNvSpPr>
          <p:nvPr/>
        </p:nvSpPr>
        <p:spPr bwMode="auto">
          <a:xfrm>
            <a:off x="3663950" y="2893839"/>
            <a:ext cx="2404084" cy="85097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2276" tIns="91520" rIns="92276" bIns="48029">
            <a:prstTxWarp prst="textNoShape">
              <a:avLst/>
            </a:prstTxWarp>
            <a:spAutoFit/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4900" b="1" dirty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Back up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14"/>
          <p:cNvGrpSpPr>
            <a:grpSpLocks noChangeAspect="1"/>
          </p:cNvGrpSpPr>
          <p:nvPr/>
        </p:nvGrpSpPr>
        <p:grpSpPr>
          <a:xfrm>
            <a:off x="136916" y="776972"/>
            <a:ext cx="8523851" cy="5189092"/>
            <a:chOff x="-161717" y="552450"/>
            <a:chExt cx="8924925" cy="5526087"/>
          </a:xfrm>
        </p:grpSpPr>
        <p:grpSp>
          <p:nvGrpSpPr>
            <p:cNvPr id="3" name="Group 2"/>
            <p:cNvGrpSpPr>
              <a:grpSpLocks/>
            </p:cNvGrpSpPr>
            <p:nvPr/>
          </p:nvGrpSpPr>
          <p:grpSpPr bwMode="auto">
            <a:xfrm>
              <a:off x="28783" y="552450"/>
              <a:ext cx="8734425" cy="5526087"/>
              <a:chOff x="0" y="0"/>
              <a:chExt cx="7824" cy="4951"/>
            </a:xfrm>
          </p:grpSpPr>
          <p:pic>
            <p:nvPicPr>
              <p:cNvPr id="62" name="Picture 3"/>
              <p:cNvPicPr>
                <a:picLocks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0" y="0"/>
                <a:ext cx="7824" cy="495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</p:pic>
          <p:sp>
            <p:nvSpPr>
              <p:cNvPr id="63" name="Rectangle 4"/>
              <p:cNvSpPr>
                <a:spLocks/>
              </p:cNvSpPr>
              <p:nvPr/>
            </p:nvSpPr>
            <p:spPr bwMode="auto">
              <a:xfrm>
                <a:off x="3626" y="805"/>
                <a:ext cx="978" cy="523"/>
              </a:xfrm>
              <a:prstGeom prst="rect">
                <a:avLst/>
              </a:prstGeom>
              <a:noFill/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40639" bIns="0"/>
              <a:lstStyle/>
              <a:p>
                <a:pPr marL="29314">
                  <a:defRPr/>
                </a:pPr>
                <a:r>
                  <a:rPr lang="en-US" sz="2100" dirty="0">
                    <a:solidFill>
                      <a:srgbClr val="FFCC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Helvetica" pitchFamily="-108" charset="0"/>
                    <a:ea typeface="Helvetica" pitchFamily="-108" charset="0"/>
                    <a:cs typeface="Helvetica" pitchFamily="-108" charset="0"/>
                    <a:sym typeface="Helvetica" pitchFamily="-108" charset="0"/>
                  </a:rPr>
                  <a:t>RHIC</a:t>
                </a:r>
              </a:p>
            </p:txBody>
          </p:sp>
          <p:sp>
            <p:nvSpPr>
              <p:cNvPr id="64" name="Rectangle 5"/>
              <p:cNvSpPr>
                <a:spLocks/>
              </p:cNvSpPr>
              <p:nvPr/>
            </p:nvSpPr>
            <p:spPr bwMode="auto">
              <a:xfrm>
                <a:off x="5879" y="686"/>
                <a:ext cx="1186" cy="400"/>
              </a:xfrm>
              <a:prstGeom prst="rect">
                <a:avLst/>
              </a:prstGeom>
              <a:noFill/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40639" bIns="0"/>
              <a:lstStyle/>
              <a:p>
                <a:pPr marL="29314">
                  <a:defRPr/>
                </a:pPr>
                <a:r>
                  <a:rPr lang="en-US" sz="1500" dirty="0">
                    <a:solidFill>
                      <a:srgbClr val="FFCC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Helvetica" pitchFamily="-108" charset="0"/>
                    <a:ea typeface="Helvetica" pitchFamily="-108" charset="0"/>
                    <a:cs typeface="Helvetica" pitchFamily="-108" charset="0"/>
                    <a:sym typeface="Helvetica" pitchFamily="-108" charset="0"/>
                  </a:rPr>
                  <a:t>BRAHMS</a:t>
                </a:r>
              </a:p>
            </p:txBody>
          </p:sp>
          <p:sp>
            <p:nvSpPr>
              <p:cNvPr id="65" name="Rectangle 6"/>
              <p:cNvSpPr>
                <a:spLocks/>
              </p:cNvSpPr>
              <p:nvPr/>
            </p:nvSpPr>
            <p:spPr bwMode="auto">
              <a:xfrm>
                <a:off x="2125" y="666"/>
                <a:ext cx="1186" cy="400"/>
              </a:xfrm>
              <a:prstGeom prst="rect">
                <a:avLst/>
              </a:prstGeom>
              <a:noFill/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40639" bIns="0"/>
              <a:lstStyle/>
              <a:p>
                <a:pPr marL="29314">
                  <a:defRPr/>
                </a:pPr>
                <a:r>
                  <a:rPr lang="en-US" sz="1500" dirty="0">
                    <a:solidFill>
                      <a:srgbClr val="FFCC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Helvetica" pitchFamily="-108" charset="0"/>
                    <a:ea typeface="Helvetica" pitchFamily="-108" charset="0"/>
                    <a:cs typeface="Helvetica" pitchFamily="-108" charset="0"/>
                    <a:sym typeface="Helvetica" pitchFamily="-108" charset="0"/>
                  </a:rPr>
                  <a:t>PHOBOS</a:t>
                </a:r>
              </a:p>
            </p:txBody>
          </p:sp>
          <p:sp>
            <p:nvSpPr>
              <p:cNvPr id="66" name="Rectangle 7"/>
              <p:cNvSpPr>
                <a:spLocks/>
              </p:cNvSpPr>
              <p:nvPr/>
            </p:nvSpPr>
            <p:spPr bwMode="auto">
              <a:xfrm>
                <a:off x="1345" y="1060"/>
                <a:ext cx="1052" cy="400"/>
              </a:xfrm>
              <a:prstGeom prst="rect">
                <a:avLst/>
              </a:prstGeom>
              <a:noFill/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40639" bIns="0"/>
              <a:lstStyle/>
              <a:p>
                <a:pPr marL="29314">
                  <a:defRPr/>
                </a:pPr>
                <a:r>
                  <a:rPr lang="en-US" sz="1500" dirty="0">
                    <a:solidFill>
                      <a:srgbClr val="FFCC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Helvetica" pitchFamily="-108" charset="0"/>
                    <a:ea typeface="Helvetica" pitchFamily="-108" charset="0"/>
                    <a:cs typeface="Helvetica" pitchFamily="-108" charset="0"/>
                    <a:sym typeface="Helvetica" pitchFamily="-108" charset="0"/>
                  </a:rPr>
                  <a:t>PHENIX</a:t>
                </a:r>
              </a:p>
            </p:txBody>
          </p:sp>
          <p:sp>
            <p:nvSpPr>
              <p:cNvPr id="67" name="Rectangle 8"/>
              <p:cNvSpPr>
                <a:spLocks/>
              </p:cNvSpPr>
              <p:nvPr/>
            </p:nvSpPr>
            <p:spPr bwMode="auto">
              <a:xfrm>
                <a:off x="2927" y="1254"/>
                <a:ext cx="778" cy="400"/>
              </a:xfrm>
              <a:prstGeom prst="rect">
                <a:avLst/>
              </a:prstGeom>
              <a:noFill/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40639" bIns="0"/>
              <a:lstStyle/>
              <a:p>
                <a:pPr marL="29314">
                  <a:defRPr/>
                </a:pPr>
                <a:r>
                  <a:rPr lang="en-US" sz="1500" dirty="0">
                    <a:solidFill>
                      <a:srgbClr val="FFCC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Helvetica" pitchFamily="-108" charset="0"/>
                    <a:ea typeface="Helvetica" pitchFamily="-108" charset="0"/>
                    <a:cs typeface="Helvetica" pitchFamily="-108" charset="0"/>
                    <a:sym typeface="Helvetica" pitchFamily="-108" charset="0"/>
                  </a:rPr>
                  <a:t>STAR</a:t>
                </a:r>
              </a:p>
            </p:txBody>
          </p:sp>
          <p:sp>
            <p:nvSpPr>
              <p:cNvPr id="68" name="Rectangle 9"/>
              <p:cNvSpPr>
                <a:spLocks/>
              </p:cNvSpPr>
              <p:nvPr/>
            </p:nvSpPr>
            <p:spPr bwMode="auto">
              <a:xfrm>
                <a:off x="1212" y="2764"/>
                <a:ext cx="885" cy="522"/>
              </a:xfrm>
              <a:prstGeom prst="rect">
                <a:avLst/>
              </a:prstGeom>
              <a:noFill/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40639" bIns="0"/>
              <a:lstStyle/>
              <a:p>
                <a:pPr marL="29314">
                  <a:defRPr/>
                </a:pPr>
                <a:r>
                  <a:rPr lang="en-US" sz="2100" dirty="0">
                    <a:solidFill>
                      <a:srgbClr val="FFCC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Helvetica" pitchFamily="-108" charset="0"/>
                    <a:ea typeface="Helvetica" pitchFamily="-108" charset="0"/>
                    <a:cs typeface="Helvetica" pitchFamily="-108" charset="0"/>
                    <a:sym typeface="Helvetica" pitchFamily="-108" charset="0"/>
                  </a:rPr>
                  <a:t>AGS</a:t>
                </a:r>
              </a:p>
            </p:txBody>
          </p:sp>
          <p:sp>
            <p:nvSpPr>
              <p:cNvPr id="69" name="Oval 10"/>
              <p:cNvSpPr>
                <a:spLocks/>
              </p:cNvSpPr>
              <p:nvPr/>
            </p:nvSpPr>
            <p:spPr bwMode="auto">
              <a:xfrm>
                <a:off x="593" y="368"/>
                <a:ext cx="6759" cy="1539"/>
              </a:xfrm>
              <a:prstGeom prst="ellipse">
                <a:avLst/>
              </a:prstGeom>
              <a:noFill/>
              <a:ln w="38100" cap="flat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pPr>
                  <a:defRPr/>
                </a:pPr>
                <a:endParaRPr lang="en-US" sz="19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charset="0"/>
                  <a:ea typeface="ＭＳ Ｐゴシック" charset="-128"/>
                </a:endParaRPr>
              </a:p>
            </p:txBody>
          </p:sp>
          <p:sp>
            <p:nvSpPr>
              <p:cNvPr id="70" name="Rectangle 11"/>
              <p:cNvSpPr>
                <a:spLocks/>
              </p:cNvSpPr>
              <p:nvPr/>
            </p:nvSpPr>
            <p:spPr bwMode="auto">
              <a:xfrm>
                <a:off x="2927" y="1644"/>
                <a:ext cx="412" cy="435"/>
              </a:xfrm>
              <a:prstGeom prst="rect">
                <a:avLst/>
              </a:prstGeom>
              <a:noFill/>
              <a:ln w="25400" cap="flat">
                <a:solidFill>
                  <a:srgbClr val="FFCC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pPr>
                  <a:defRPr/>
                </a:pPr>
                <a:endParaRPr lang="en-US" sz="19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charset="0"/>
                  <a:ea typeface="ＭＳ Ｐゴシック" charset="-128"/>
                </a:endParaRPr>
              </a:p>
            </p:txBody>
          </p:sp>
          <p:sp>
            <p:nvSpPr>
              <p:cNvPr id="71" name="Rectangle 12"/>
              <p:cNvSpPr>
                <a:spLocks/>
              </p:cNvSpPr>
              <p:nvPr/>
            </p:nvSpPr>
            <p:spPr bwMode="auto">
              <a:xfrm>
                <a:off x="459" y="1097"/>
                <a:ext cx="412" cy="434"/>
              </a:xfrm>
              <a:prstGeom prst="rect">
                <a:avLst/>
              </a:prstGeom>
              <a:noFill/>
              <a:ln w="25400" cap="flat">
                <a:solidFill>
                  <a:srgbClr val="FFCC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pPr>
                  <a:defRPr/>
                </a:pPr>
                <a:endParaRPr lang="en-US" sz="19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charset="0"/>
                  <a:ea typeface="ＭＳ Ｐゴシック" charset="-128"/>
                </a:endParaRPr>
              </a:p>
            </p:txBody>
          </p:sp>
          <p:sp>
            <p:nvSpPr>
              <p:cNvPr id="72" name="Rectangle 13"/>
              <p:cNvSpPr>
                <a:spLocks/>
              </p:cNvSpPr>
              <p:nvPr/>
            </p:nvSpPr>
            <p:spPr bwMode="auto">
              <a:xfrm>
                <a:off x="2513" y="232"/>
                <a:ext cx="414" cy="434"/>
              </a:xfrm>
              <a:prstGeom prst="rect">
                <a:avLst/>
              </a:prstGeom>
              <a:noFill/>
              <a:ln w="25400" cap="flat">
                <a:solidFill>
                  <a:srgbClr val="FFCC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pPr>
                  <a:defRPr/>
                </a:pPr>
                <a:endParaRPr lang="en-US" sz="19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charset="0"/>
                  <a:ea typeface="ＭＳ Ｐゴシック" charset="-128"/>
                </a:endParaRPr>
              </a:p>
            </p:txBody>
          </p:sp>
          <p:sp>
            <p:nvSpPr>
              <p:cNvPr id="73" name="Rectangle 14"/>
              <p:cNvSpPr>
                <a:spLocks/>
              </p:cNvSpPr>
              <p:nvPr/>
            </p:nvSpPr>
            <p:spPr bwMode="auto">
              <a:xfrm>
                <a:off x="6613" y="445"/>
                <a:ext cx="414" cy="432"/>
              </a:xfrm>
              <a:prstGeom prst="rect">
                <a:avLst/>
              </a:prstGeom>
              <a:noFill/>
              <a:ln w="25400" cap="flat">
                <a:solidFill>
                  <a:srgbClr val="FFCC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pPr>
                  <a:defRPr/>
                </a:pPr>
                <a:endParaRPr lang="en-US" sz="19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charset="0"/>
                  <a:ea typeface="ＭＳ Ｐゴシック" charset="-128"/>
                </a:endParaRPr>
              </a:p>
            </p:txBody>
          </p:sp>
          <p:sp>
            <p:nvSpPr>
              <p:cNvPr id="74" name="Oval 15"/>
              <p:cNvSpPr>
                <a:spLocks/>
              </p:cNvSpPr>
              <p:nvPr/>
            </p:nvSpPr>
            <p:spPr bwMode="auto">
              <a:xfrm>
                <a:off x="872" y="2764"/>
                <a:ext cx="1640" cy="567"/>
              </a:xfrm>
              <a:prstGeom prst="ellipse">
                <a:avLst/>
              </a:prstGeom>
              <a:noFill/>
              <a:ln w="38100" cap="flat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pPr>
                  <a:defRPr/>
                </a:pPr>
                <a:endParaRPr lang="en-US" sz="19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charset="0"/>
                  <a:ea typeface="ＭＳ Ｐゴシック" charset="-128"/>
                </a:endParaRPr>
              </a:p>
            </p:txBody>
          </p:sp>
          <p:sp>
            <p:nvSpPr>
              <p:cNvPr id="75" name="Line 16"/>
              <p:cNvSpPr>
                <a:spLocks noChangeShapeType="1"/>
              </p:cNvSpPr>
              <p:nvPr/>
            </p:nvSpPr>
            <p:spPr bwMode="auto">
              <a:xfrm>
                <a:off x="629" y="2906"/>
                <a:ext cx="340" cy="616"/>
              </a:xfrm>
              <a:prstGeom prst="line">
                <a:avLst/>
              </a:prstGeom>
              <a:noFill/>
              <a:ln w="25400" cap="flat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pPr>
                  <a:defRPr/>
                </a:pPr>
                <a:endParaRPr lang="en-US" sz="19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charset="0"/>
                  <a:ea typeface="ＭＳ Ｐゴシック" charset="-128"/>
                </a:endParaRPr>
              </a:p>
            </p:txBody>
          </p:sp>
          <p:sp>
            <p:nvSpPr>
              <p:cNvPr id="76" name="Line 17"/>
              <p:cNvSpPr>
                <a:spLocks noChangeShapeType="1"/>
              </p:cNvSpPr>
              <p:nvPr/>
            </p:nvSpPr>
            <p:spPr bwMode="auto">
              <a:xfrm>
                <a:off x="1937" y="4126"/>
                <a:ext cx="2696" cy="183"/>
              </a:xfrm>
              <a:prstGeom prst="line">
                <a:avLst/>
              </a:prstGeom>
              <a:noFill/>
              <a:ln w="25400" cap="flat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pPr>
                  <a:defRPr/>
                </a:pPr>
                <a:endParaRPr lang="en-US" sz="19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charset="0"/>
                  <a:ea typeface="ＭＳ Ｐゴシック" charset="-128"/>
                </a:endParaRPr>
              </a:p>
            </p:txBody>
          </p:sp>
          <p:sp>
            <p:nvSpPr>
              <p:cNvPr id="77" name="Line 18"/>
              <p:cNvSpPr>
                <a:spLocks noChangeShapeType="1"/>
              </p:cNvSpPr>
              <p:nvPr/>
            </p:nvSpPr>
            <p:spPr bwMode="auto">
              <a:xfrm rot="10800000" flipH="1">
                <a:off x="2430" y="1995"/>
                <a:ext cx="596" cy="430"/>
              </a:xfrm>
              <a:prstGeom prst="line">
                <a:avLst/>
              </a:prstGeom>
              <a:noFill/>
              <a:ln w="25400" cap="flat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pPr>
                  <a:defRPr/>
                </a:pPr>
                <a:endParaRPr lang="en-US" sz="19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charset="0"/>
                  <a:ea typeface="ＭＳ Ｐゴシック" charset="-128"/>
                </a:endParaRPr>
              </a:p>
            </p:txBody>
          </p:sp>
          <p:grpSp>
            <p:nvGrpSpPr>
              <p:cNvPr id="4" name="Group 19"/>
              <p:cNvGrpSpPr>
                <a:grpSpLocks/>
              </p:cNvGrpSpPr>
              <p:nvPr/>
            </p:nvGrpSpPr>
            <p:grpSpPr bwMode="auto">
              <a:xfrm rot="10800000" flipH="1">
                <a:off x="2142" y="1864"/>
                <a:ext cx="885" cy="133"/>
                <a:chOff x="0" y="0"/>
                <a:chExt cx="885" cy="132"/>
              </a:xfrm>
            </p:grpSpPr>
            <p:sp>
              <p:nvSpPr>
                <p:cNvPr id="86" name="Freeform 20"/>
                <p:cNvSpPr>
                  <a:spLocks/>
                </p:cNvSpPr>
                <p:nvPr/>
              </p:nvSpPr>
              <p:spPr bwMode="auto">
                <a:xfrm>
                  <a:off x="782" y="2"/>
                  <a:ext cx="101" cy="130"/>
                </a:xfrm>
                <a:custGeom>
                  <a:avLst/>
                  <a:gdLst/>
                  <a:ahLst/>
                  <a:cxnLst>
                    <a:cxn ang="0">
                      <a:pos x="16615" y="0"/>
                    </a:cxn>
                    <a:cxn ang="0">
                      <a:pos x="0" y="21600"/>
                    </a:cxn>
                  </a:cxnLst>
                  <a:rect l="0" t="0" r="r" b="b"/>
                  <a:pathLst>
                    <a:path w="18351" h="21600">
                      <a:moveTo>
                        <a:pt x="16615" y="0"/>
                      </a:moveTo>
                      <a:cubicBezTo>
                        <a:pt x="21600" y="7405"/>
                        <a:pt x="15783" y="14968"/>
                        <a:pt x="0" y="21600"/>
                      </a:cubicBezTo>
                    </a:path>
                  </a:pathLst>
                </a:custGeom>
                <a:noFill/>
                <a:ln w="25400" cap="flat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>
                    <a:defRPr/>
                  </a:pPr>
                  <a:endParaRPr lang="en-US" sz="19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 charset="0"/>
                    <a:ea typeface="ＭＳ Ｐゴシック" charset="-128"/>
                  </a:endParaRPr>
                </a:p>
              </p:txBody>
            </p:sp>
            <p:sp>
              <p:nvSpPr>
                <p:cNvPr id="87" name="AutoShape 21"/>
                <p:cNvSpPr>
                  <a:spLocks/>
                </p:cNvSpPr>
                <p:nvPr/>
              </p:nvSpPr>
              <p:spPr bwMode="auto">
                <a:xfrm>
                  <a:off x="0" y="0"/>
                  <a:ext cx="885" cy="130"/>
                </a:xfrm>
                <a:custGeom>
                  <a:avLst/>
                  <a:gdLst>
                    <a:gd name="T0" fmla="*/ 10800 w 21172"/>
                    <a:gd name="T1" fmla="*/ 10800 h 21600"/>
                  </a:gdLst>
                  <a:ahLst/>
                  <a:cxnLst>
                    <a:cxn ang="0">
                      <a:pos x="T0" y="T1"/>
                    </a:cxn>
                  </a:cxnLst>
                  <a:rect l="0" t="0" r="r" b="b"/>
                  <a:pathLst>
                    <a:path w="21172" h="21600">
                      <a:moveTo>
                        <a:pt x="20944" y="0"/>
                      </a:moveTo>
                      <a:cubicBezTo>
                        <a:pt x="21600" y="7405"/>
                        <a:pt x="20834" y="14968"/>
                        <a:pt x="18756" y="21600"/>
                      </a:cubicBezTo>
                      <a:lnTo>
                        <a:pt x="0" y="5185"/>
                      </a:lnTo>
                      <a:close/>
                      <a:moveTo>
                        <a:pt x="20944" y="0"/>
                      </a:moveTo>
                    </a:path>
                  </a:pathLst>
                </a:custGeom>
                <a:noFill/>
                <a:ln w="25400" cap="flat">
                  <a:noFill/>
                  <a:round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>
                    <a:defRPr/>
                  </a:pPr>
                  <a:endParaRPr lang="en-US" sz="19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 charset="0"/>
                    <a:ea typeface="ＭＳ Ｐゴシック" charset="-128"/>
                  </a:endParaRPr>
                </a:p>
              </p:txBody>
            </p:sp>
          </p:grpSp>
          <p:grpSp>
            <p:nvGrpSpPr>
              <p:cNvPr id="5" name="Group 22"/>
              <p:cNvGrpSpPr>
                <a:grpSpLocks/>
              </p:cNvGrpSpPr>
              <p:nvPr/>
            </p:nvGrpSpPr>
            <p:grpSpPr bwMode="auto">
              <a:xfrm flipH="1">
                <a:off x="3021" y="1894"/>
                <a:ext cx="462" cy="279"/>
                <a:chOff x="0" y="-1"/>
                <a:chExt cx="461" cy="279"/>
              </a:xfrm>
            </p:grpSpPr>
            <p:sp>
              <p:nvSpPr>
                <p:cNvPr id="84" name="Freeform 23"/>
                <p:cNvSpPr>
                  <a:spLocks/>
                </p:cNvSpPr>
                <p:nvPr/>
              </p:nvSpPr>
              <p:spPr bwMode="auto">
                <a:xfrm>
                  <a:off x="0" y="-1"/>
                  <a:ext cx="461" cy="10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1600" y="19837"/>
                    </a:cxn>
                  </a:cxnLst>
                  <a:rect l="0" t="0" r="r" b="b"/>
                  <a:pathLst>
                    <a:path w="21600" h="20092">
                      <a:moveTo>
                        <a:pt x="0" y="0"/>
                      </a:moveTo>
                      <a:cubicBezTo>
                        <a:pt x="8292" y="-1763"/>
                        <a:pt x="16429" y="5710"/>
                        <a:pt x="21600" y="19837"/>
                      </a:cubicBezTo>
                    </a:path>
                  </a:pathLst>
                </a:custGeom>
                <a:noFill/>
                <a:ln w="25400" cap="flat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>
                    <a:defRPr/>
                  </a:pPr>
                  <a:endParaRPr lang="en-US" sz="19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 charset="0"/>
                    <a:ea typeface="ＭＳ Ｐゴシック" charset="-128"/>
                  </a:endParaRPr>
                </a:p>
              </p:txBody>
            </p:sp>
            <p:sp>
              <p:nvSpPr>
                <p:cNvPr id="85" name="AutoShape 24"/>
                <p:cNvSpPr>
                  <a:spLocks/>
                </p:cNvSpPr>
                <p:nvPr/>
              </p:nvSpPr>
              <p:spPr bwMode="auto">
                <a:xfrm>
                  <a:off x="0" y="-1"/>
                  <a:ext cx="461" cy="279"/>
                </a:xfrm>
                <a:custGeom>
                  <a:avLst/>
                  <a:gdLst>
                    <a:gd name="T0" fmla="*/ 10800 w 21600"/>
                    <a:gd name="T1" fmla="+- 0 10800 598"/>
                    <a:gd name="T2" fmla="*/ 10800 h 21002"/>
                  </a:gdLst>
                  <a:ahLst/>
                  <a:cxnLst>
                    <a:cxn ang="0">
                      <a:pos x="T0" y="T2"/>
                    </a:cxn>
                  </a:cxnLst>
                  <a:rect l="0" t="0" r="r" b="b"/>
                  <a:pathLst>
                    <a:path w="21600" h="21002">
                      <a:moveTo>
                        <a:pt x="0" y="101"/>
                      </a:moveTo>
                      <a:cubicBezTo>
                        <a:pt x="8292" y="-598"/>
                        <a:pt x="16429" y="2366"/>
                        <a:pt x="21600" y="7969"/>
                      </a:cubicBezTo>
                      <a:lnTo>
                        <a:pt x="2397" y="21002"/>
                      </a:lnTo>
                      <a:close/>
                      <a:moveTo>
                        <a:pt x="0" y="101"/>
                      </a:moveTo>
                    </a:path>
                  </a:pathLst>
                </a:custGeom>
                <a:noFill/>
                <a:ln w="25400" cap="flat">
                  <a:noFill/>
                  <a:round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>
                    <a:defRPr/>
                  </a:pPr>
                  <a:endParaRPr lang="en-US" sz="19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 charset="0"/>
                    <a:ea typeface="ＭＳ Ｐゴシック" charset="-128"/>
                  </a:endParaRPr>
                </a:p>
              </p:txBody>
            </p:sp>
          </p:grpSp>
          <p:sp>
            <p:nvSpPr>
              <p:cNvPr id="80" name="Oval 25"/>
              <p:cNvSpPr>
                <a:spLocks/>
              </p:cNvSpPr>
              <p:nvPr/>
            </p:nvSpPr>
            <p:spPr bwMode="auto">
              <a:xfrm>
                <a:off x="617" y="2764"/>
                <a:ext cx="340" cy="195"/>
              </a:xfrm>
              <a:prstGeom prst="ellipse">
                <a:avLst/>
              </a:prstGeom>
              <a:noFill/>
              <a:ln w="25400" cap="flat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pPr>
                  <a:defRPr/>
                </a:pPr>
                <a:endParaRPr lang="en-US" sz="19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charset="0"/>
                  <a:ea typeface="ＭＳ Ｐゴシック" charset="-128"/>
                </a:endParaRPr>
              </a:p>
            </p:txBody>
          </p:sp>
          <p:sp>
            <p:nvSpPr>
              <p:cNvPr id="81" name="Line 26"/>
              <p:cNvSpPr>
                <a:spLocks noChangeShapeType="1"/>
              </p:cNvSpPr>
              <p:nvPr/>
            </p:nvSpPr>
            <p:spPr bwMode="auto">
              <a:xfrm>
                <a:off x="968" y="3522"/>
                <a:ext cx="968" cy="604"/>
              </a:xfrm>
              <a:prstGeom prst="line">
                <a:avLst/>
              </a:prstGeom>
              <a:noFill/>
              <a:ln w="25400" cap="flat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pPr>
                  <a:defRPr/>
                </a:pPr>
                <a:endParaRPr lang="en-US" sz="19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charset="0"/>
                  <a:ea typeface="ＭＳ Ｐゴシック" charset="-128"/>
                </a:endParaRPr>
              </a:p>
            </p:txBody>
          </p:sp>
          <p:sp>
            <p:nvSpPr>
              <p:cNvPr id="82" name="Line 27"/>
              <p:cNvSpPr>
                <a:spLocks noChangeShapeType="1"/>
              </p:cNvSpPr>
              <p:nvPr/>
            </p:nvSpPr>
            <p:spPr bwMode="auto">
              <a:xfrm>
                <a:off x="2433" y="2419"/>
                <a:ext cx="78" cy="565"/>
              </a:xfrm>
              <a:prstGeom prst="line">
                <a:avLst/>
              </a:prstGeom>
              <a:noFill/>
              <a:ln w="25400" cap="flat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pPr>
                  <a:defRPr/>
                </a:pPr>
                <a:endParaRPr lang="en-US" sz="19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charset="0"/>
                  <a:ea typeface="ＭＳ Ｐゴシック" charset="-128"/>
                </a:endParaRPr>
              </a:p>
            </p:txBody>
          </p:sp>
          <p:sp>
            <p:nvSpPr>
              <p:cNvPr id="83" name="Rectangle 28"/>
              <p:cNvSpPr>
                <a:spLocks/>
              </p:cNvSpPr>
              <p:nvPr/>
            </p:nvSpPr>
            <p:spPr bwMode="auto">
              <a:xfrm>
                <a:off x="3298" y="4310"/>
                <a:ext cx="1331" cy="398"/>
              </a:xfrm>
              <a:prstGeom prst="rect">
                <a:avLst/>
              </a:prstGeom>
              <a:noFill/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40639" bIns="0"/>
              <a:lstStyle/>
              <a:p>
                <a:pPr marL="29314">
                  <a:defRPr/>
                </a:pPr>
                <a:r>
                  <a:rPr lang="en-US" sz="1500" dirty="0">
                    <a:solidFill>
                      <a:srgbClr val="FFCC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Helvetica" pitchFamily="-108" charset="0"/>
                    <a:ea typeface="Helvetica" pitchFamily="-108" charset="0"/>
                    <a:cs typeface="Helvetica" pitchFamily="-108" charset="0"/>
                    <a:sym typeface="Helvetica" pitchFamily="-108" charset="0"/>
                  </a:rPr>
                  <a:t>TANDEMS</a:t>
                </a:r>
              </a:p>
            </p:txBody>
          </p:sp>
        </p:grpSp>
        <p:sp>
          <p:nvSpPr>
            <p:cNvPr id="88" name="Oval 29"/>
            <p:cNvSpPr>
              <a:spLocks/>
            </p:cNvSpPr>
            <p:nvPr/>
          </p:nvSpPr>
          <p:spPr bwMode="auto">
            <a:xfrm>
              <a:off x="3491121" y="2597150"/>
              <a:ext cx="106362" cy="106362"/>
            </a:xfrm>
            <a:prstGeom prst="ellipse">
              <a:avLst/>
            </a:prstGeom>
            <a:solidFill>
              <a:srgbClr val="FFFF3D"/>
            </a:solidFill>
            <a:ln w="12700" cap="flat">
              <a:noFill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1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</a:endParaRPr>
            </a:p>
          </p:txBody>
        </p:sp>
        <p:sp>
          <p:nvSpPr>
            <p:cNvPr id="89" name="Oval 30"/>
            <p:cNvSpPr>
              <a:spLocks/>
            </p:cNvSpPr>
            <p:nvPr/>
          </p:nvSpPr>
          <p:spPr bwMode="auto">
            <a:xfrm>
              <a:off x="5162758" y="5300662"/>
              <a:ext cx="107950" cy="106363"/>
            </a:xfrm>
            <a:prstGeom prst="ellipse">
              <a:avLst/>
            </a:prstGeom>
            <a:solidFill>
              <a:srgbClr val="FD3FEB"/>
            </a:solidFill>
            <a:ln w="12700" cap="flat">
              <a:noFill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1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</a:endParaRPr>
            </a:p>
          </p:txBody>
        </p:sp>
        <p:sp>
          <p:nvSpPr>
            <p:cNvPr id="90" name="Oval 31"/>
            <p:cNvSpPr>
              <a:spLocks/>
            </p:cNvSpPr>
            <p:nvPr/>
          </p:nvSpPr>
          <p:spPr bwMode="auto">
            <a:xfrm>
              <a:off x="3491121" y="2597150"/>
              <a:ext cx="106362" cy="106362"/>
            </a:xfrm>
            <a:prstGeom prst="ellipse">
              <a:avLst/>
            </a:prstGeom>
            <a:solidFill>
              <a:srgbClr val="5DA7F1"/>
            </a:solidFill>
            <a:ln w="12700" cap="flat">
              <a:noFill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1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</a:endParaRPr>
            </a:p>
          </p:txBody>
        </p:sp>
        <p:pic>
          <p:nvPicPr>
            <p:cNvPr id="92" name="Picture 36"/>
            <p:cNvPicPr>
              <a:picLocks noChangeArrowheads="1"/>
            </p:cNvPicPr>
            <p:nvPr/>
          </p:nvPicPr>
          <p:blipFill>
            <a:blip r:embed="rId3"/>
            <a:srcRect l="2487" t="18503" b="3085"/>
            <a:stretch>
              <a:fillRect/>
            </a:stretch>
          </p:blipFill>
          <p:spPr bwMode="auto">
            <a:xfrm>
              <a:off x="2927221" y="2225648"/>
              <a:ext cx="1438612" cy="1017614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</p:pic>
        <p:pic>
          <p:nvPicPr>
            <p:cNvPr id="93" name="Picture 44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7833" y="1581150"/>
              <a:ext cx="1514475" cy="1206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6" name="Group 68"/>
            <p:cNvGrpSpPr/>
            <p:nvPr/>
          </p:nvGrpSpPr>
          <p:grpSpPr>
            <a:xfrm>
              <a:off x="4215228" y="3340828"/>
              <a:ext cx="2772153" cy="688306"/>
              <a:chOff x="4421395" y="3539266"/>
              <a:chExt cx="2772153" cy="688306"/>
            </a:xfrm>
          </p:grpSpPr>
          <p:sp>
            <p:nvSpPr>
              <p:cNvPr id="95" name="TextBox 94"/>
              <p:cNvSpPr txBox="1"/>
              <p:nvPr/>
            </p:nvSpPr>
            <p:spPr>
              <a:xfrm>
                <a:off x="5149595" y="3539266"/>
                <a:ext cx="2043953" cy="6883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en-US" dirty="0" smtClean="0">
                    <a:solidFill>
                      <a:srgbClr val="FFC000"/>
                    </a:solidFill>
                    <a:latin typeface="Comic Sans MS" pitchFamily="66" charset="0"/>
                  </a:rPr>
                  <a:t>ERL Test Facility </a:t>
                </a:r>
                <a:endParaRPr lang="en-US" dirty="0">
                  <a:solidFill>
                    <a:srgbClr val="FFC000"/>
                  </a:solidFill>
                  <a:latin typeface="Comic Sans MS" pitchFamily="66" charset="0"/>
                </a:endParaRPr>
              </a:p>
            </p:txBody>
          </p:sp>
          <p:cxnSp>
            <p:nvCxnSpPr>
              <p:cNvPr id="96" name="Straight Arrow Connector 95"/>
              <p:cNvCxnSpPr/>
              <p:nvPr/>
            </p:nvCxnSpPr>
            <p:spPr>
              <a:xfrm rot="10800000" flipV="1">
                <a:off x="4421395" y="3722146"/>
                <a:ext cx="731518" cy="53788"/>
              </a:xfrm>
              <a:prstGeom prst="straightConnector1">
                <a:avLst/>
              </a:prstGeom>
              <a:ln w="38100">
                <a:solidFill>
                  <a:srgbClr val="DD0000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0" name="Rectangle 14"/>
            <p:cNvSpPr>
              <a:spLocks/>
            </p:cNvSpPr>
            <p:nvPr/>
          </p:nvSpPr>
          <p:spPr bwMode="auto">
            <a:xfrm>
              <a:off x="7271545" y="2071422"/>
              <a:ext cx="462174" cy="481731"/>
            </a:xfrm>
            <a:prstGeom prst="rect">
              <a:avLst/>
            </a:prstGeom>
            <a:noFill/>
            <a:ln w="25400" cap="flat">
              <a:solidFill>
                <a:srgbClr val="FFCC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1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</a:endParaRPr>
            </a:p>
          </p:txBody>
        </p:sp>
        <p:sp>
          <p:nvSpPr>
            <p:cNvPr id="101" name="Rectangle 5"/>
            <p:cNvSpPr>
              <a:spLocks/>
            </p:cNvSpPr>
            <p:nvPr/>
          </p:nvSpPr>
          <p:spPr bwMode="auto">
            <a:xfrm>
              <a:off x="7389638" y="2137603"/>
              <a:ext cx="397127" cy="288826"/>
            </a:xfrm>
            <a:prstGeom prst="rect">
              <a:avLst/>
            </a:prstGeom>
            <a:noFill/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40639" bIns="0"/>
            <a:lstStyle/>
            <a:p>
              <a:pPr marL="29314">
                <a:defRPr/>
              </a:pPr>
              <a:r>
                <a:rPr lang="en-US" sz="1500" dirty="0" smtClean="0">
                  <a:solidFill>
                    <a:srgbClr val="FFFBD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elvetica" pitchFamily="-108" charset="0"/>
                  <a:ea typeface="Helvetica" pitchFamily="-108" charset="0"/>
                  <a:cs typeface="Helvetica" pitchFamily="-108" charset="0"/>
                  <a:sym typeface="Helvetica" pitchFamily="-108" charset="0"/>
                </a:rPr>
                <a:t>RF</a:t>
              </a:r>
              <a:endParaRPr lang="en-US" sz="1500" dirty="0">
                <a:solidFill>
                  <a:srgbClr val="FFFBD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-108" charset="0"/>
                <a:ea typeface="Helvetica" pitchFamily="-108" charset="0"/>
                <a:cs typeface="Helvetica" pitchFamily="-108" charset="0"/>
                <a:sym typeface="Helvetica" pitchFamily="-108" charset="0"/>
              </a:endParaRPr>
            </a:p>
          </p:txBody>
        </p:sp>
        <p:sp>
          <p:nvSpPr>
            <p:cNvPr id="102" name="Rectangle 9"/>
            <p:cNvSpPr>
              <a:spLocks/>
            </p:cNvSpPr>
            <p:nvPr/>
          </p:nvSpPr>
          <p:spPr bwMode="auto">
            <a:xfrm>
              <a:off x="60418" y="3822178"/>
              <a:ext cx="1228445" cy="293201"/>
            </a:xfrm>
            <a:prstGeom prst="rect">
              <a:avLst/>
            </a:prstGeom>
            <a:noFill/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40639" bIns="0"/>
            <a:lstStyle/>
            <a:p>
              <a:pPr marL="29314">
                <a:defRPr/>
              </a:pPr>
              <a:r>
                <a:rPr lang="en-US" sz="1500" dirty="0" smtClean="0">
                  <a:solidFill>
                    <a:srgbClr val="FFCC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elvetica" pitchFamily="-108" charset="0"/>
                  <a:ea typeface="Helvetica" pitchFamily="-108" charset="0"/>
                  <a:cs typeface="Helvetica" pitchFamily="-108" charset="0"/>
                  <a:sym typeface="Helvetica" pitchFamily="-108" charset="0"/>
                </a:rPr>
                <a:t>BOOSTER</a:t>
              </a:r>
              <a:endParaRPr lang="en-US" sz="1500" dirty="0">
                <a:solidFill>
                  <a:srgbClr val="FF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-108" charset="0"/>
                <a:ea typeface="Helvetica" pitchFamily="-108" charset="0"/>
                <a:cs typeface="Helvetica" pitchFamily="-108" charset="0"/>
                <a:sym typeface="Helvetica" pitchFamily="-108" charset="0"/>
              </a:endParaRPr>
            </a:p>
          </p:txBody>
        </p:sp>
        <p:sp>
          <p:nvSpPr>
            <p:cNvPr id="103" name="Rectangle 9"/>
            <p:cNvSpPr>
              <a:spLocks/>
            </p:cNvSpPr>
            <p:nvPr/>
          </p:nvSpPr>
          <p:spPr bwMode="auto">
            <a:xfrm rot="1438343">
              <a:off x="142750" y="3135452"/>
              <a:ext cx="664267" cy="293201"/>
            </a:xfrm>
            <a:prstGeom prst="rect">
              <a:avLst/>
            </a:prstGeom>
            <a:noFill/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40639" bIns="0"/>
            <a:lstStyle/>
            <a:p>
              <a:pPr marL="29314">
                <a:defRPr/>
              </a:pPr>
              <a:r>
                <a:rPr lang="en-US" sz="1500" dirty="0" smtClean="0">
                  <a:solidFill>
                    <a:srgbClr val="FFCC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elvetica" pitchFamily="-108" charset="0"/>
                  <a:ea typeface="Helvetica" pitchFamily="-108" charset="0"/>
                  <a:cs typeface="Helvetica" pitchFamily="-108" charset="0"/>
                  <a:sym typeface="Helvetica" pitchFamily="-108" charset="0"/>
                </a:rPr>
                <a:t>LINAC</a:t>
              </a:r>
              <a:endParaRPr lang="en-US" sz="1500" dirty="0">
                <a:solidFill>
                  <a:srgbClr val="FF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-108" charset="0"/>
                <a:ea typeface="Helvetica" pitchFamily="-108" charset="0"/>
                <a:cs typeface="Helvetica" pitchFamily="-108" charset="0"/>
                <a:sym typeface="Helvetica" pitchFamily="-108" charset="0"/>
              </a:endParaRPr>
            </a:p>
          </p:txBody>
        </p:sp>
        <p:sp>
          <p:nvSpPr>
            <p:cNvPr id="104" name="Line 10"/>
            <p:cNvSpPr>
              <a:spLocks noChangeShapeType="1"/>
            </p:cNvSpPr>
            <p:nvPr/>
          </p:nvSpPr>
          <p:spPr bwMode="auto">
            <a:xfrm>
              <a:off x="71646" y="3330575"/>
              <a:ext cx="733425" cy="32385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FFC000"/>
                </a:solidFill>
              </a:endParaRPr>
            </a:p>
          </p:txBody>
        </p:sp>
        <p:sp>
          <p:nvSpPr>
            <p:cNvPr id="105" name="Line 11"/>
            <p:cNvSpPr>
              <a:spLocks noChangeShapeType="1"/>
            </p:cNvSpPr>
            <p:nvPr/>
          </p:nvSpPr>
          <p:spPr bwMode="auto">
            <a:xfrm rot="855002" flipV="1">
              <a:off x="809833" y="3578225"/>
              <a:ext cx="26988" cy="79375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FFC000"/>
                </a:solidFill>
              </a:endParaRPr>
            </a:p>
          </p:txBody>
        </p:sp>
        <p:sp>
          <p:nvSpPr>
            <p:cNvPr id="106" name="Line 12"/>
            <p:cNvSpPr>
              <a:spLocks noChangeShapeType="1"/>
            </p:cNvSpPr>
            <p:nvPr/>
          </p:nvSpPr>
          <p:spPr bwMode="auto">
            <a:xfrm>
              <a:off x="860633" y="3575050"/>
              <a:ext cx="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FFC000"/>
                </a:solidFill>
              </a:endParaRPr>
            </a:p>
          </p:txBody>
        </p:sp>
        <p:sp>
          <p:nvSpPr>
            <p:cNvPr id="107" name="Line 13"/>
            <p:cNvSpPr>
              <a:spLocks noChangeShapeType="1"/>
            </p:cNvSpPr>
            <p:nvPr/>
          </p:nvSpPr>
          <p:spPr bwMode="auto">
            <a:xfrm rot="855002" flipV="1">
              <a:off x="-56942" y="3290887"/>
              <a:ext cx="150813" cy="130175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FFC000"/>
                </a:solidFill>
              </a:endParaRPr>
            </a:p>
          </p:txBody>
        </p:sp>
        <p:sp>
          <p:nvSpPr>
            <p:cNvPr id="108" name="Line 14"/>
            <p:cNvSpPr>
              <a:spLocks noChangeShapeType="1"/>
            </p:cNvSpPr>
            <p:nvPr/>
          </p:nvSpPr>
          <p:spPr bwMode="auto">
            <a:xfrm rot="855002" flipV="1">
              <a:off x="-161717" y="3238500"/>
              <a:ext cx="150813" cy="130175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FFC000"/>
                </a:solidFill>
              </a:endParaRPr>
            </a:p>
          </p:txBody>
        </p:sp>
        <p:sp>
          <p:nvSpPr>
            <p:cNvPr id="109" name="Line 15"/>
            <p:cNvSpPr>
              <a:spLocks noChangeShapeType="1"/>
            </p:cNvSpPr>
            <p:nvPr/>
          </p:nvSpPr>
          <p:spPr bwMode="auto">
            <a:xfrm rot="20858678">
              <a:off x="-161717" y="3328987"/>
              <a:ext cx="92075" cy="7620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FFC000"/>
                </a:solidFill>
              </a:endParaRPr>
            </a:p>
          </p:txBody>
        </p:sp>
        <p:sp>
          <p:nvSpPr>
            <p:cNvPr id="110" name="Line 16"/>
            <p:cNvSpPr>
              <a:spLocks noChangeShapeType="1"/>
            </p:cNvSpPr>
            <p:nvPr/>
          </p:nvSpPr>
          <p:spPr bwMode="auto">
            <a:xfrm rot="21230221">
              <a:off x="-6142" y="3246437"/>
              <a:ext cx="109538" cy="7620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FFC000"/>
                </a:solidFill>
              </a:endParaRPr>
            </a:p>
          </p:txBody>
        </p:sp>
        <p:sp>
          <p:nvSpPr>
            <p:cNvPr id="111" name="Line 66"/>
            <p:cNvSpPr>
              <a:spLocks noChangeShapeType="1"/>
            </p:cNvSpPr>
            <p:nvPr/>
          </p:nvSpPr>
          <p:spPr bwMode="auto">
            <a:xfrm>
              <a:off x="630446" y="3543300"/>
              <a:ext cx="220662" cy="100012"/>
            </a:xfrm>
            <a:prstGeom prst="line">
              <a:avLst/>
            </a:prstGeom>
            <a:noFill/>
            <a:ln w="25400">
              <a:solidFill>
                <a:srgbClr val="0066FF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FFC000"/>
                </a:solidFill>
              </a:endParaRPr>
            </a:p>
          </p:txBody>
        </p:sp>
        <p:sp>
          <p:nvSpPr>
            <p:cNvPr id="112" name="Freeform 69"/>
            <p:cNvSpPr>
              <a:spLocks/>
            </p:cNvSpPr>
            <p:nvPr/>
          </p:nvSpPr>
          <p:spPr bwMode="auto">
            <a:xfrm>
              <a:off x="500271" y="3457575"/>
              <a:ext cx="246062" cy="107950"/>
            </a:xfrm>
            <a:custGeom>
              <a:avLst/>
              <a:gdLst>
                <a:gd name="T0" fmla="*/ 0 w 126"/>
                <a:gd name="T1" fmla="*/ 2147483647 h 67"/>
                <a:gd name="T2" fmla="*/ 2147483647 w 126"/>
                <a:gd name="T3" fmla="*/ 2147483647 h 67"/>
                <a:gd name="T4" fmla="*/ 2147483647 w 126"/>
                <a:gd name="T5" fmla="*/ 2147483647 h 67"/>
                <a:gd name="T6" fmla="*/ 2147483647 w 126"/>
                <a:gd name="T7" fmla="*/ 0 h 67"/>
                <a:gd name="T8" fmla="*/ 0 w 126"/>
                <a:gd name="T9" fmla="*/ 2147483647 h 6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6"/>
                <a:gd name="T16" fmla="*/ 0 h 67"/>
                <a:gd name="T17" fmla="*/ 126 w 126"/>
                <a:gd name="T18" fmla="*/ 67 h 6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6" h="67">
                  <a:moveTo>
                    <a:pt x="0" y="24"/>
                  </a:moveTo>
                  <a:lnTo>
                    <a:pt x="93" y="67"/>
                  </a:lnTo>
                  <a:lnTo>
                    <a:pt x="126" y="45"/>
                  </a:lnTo>
                  <a:lnTo>
                    <a:pt x="33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0066FF"/>
            </a:solidFill>
            <a:ln w="9525">
              <a:solidFill>
                <a:srgbClr val="0066FF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 eaLnBrk="0" hangingPunct="0"/>
              <a:endParaRPr lang="en-US">
                <a:solidFill>
                  <a:srgbClr val="FFC000"/>
                </a:solidFill>
              </a:endParaRPr>
            </a:p>
          </p:txBody>
        </p:sp>
        <p:sp>
          <p:nvSpPr>
            <p:cNvPr id="113" name="Text Box 70"/>
            <p:cNvSpPr txBox="1">
              <a:spLocks noChangeArrowheads="1"/>
            </p:cNvSpPr>
            <p:nvPr/>
          </p:nvSpPr>
          <p:spPr bwMode="auto">
            <a:xfrm>
              <a:off x="744316" y="3272696"/>
              <a:ext cx="544547" cy="344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1500" dirty="0">
                  <a:solidFill>
                    <a:srgbClr val="FFC000"/>
                  </a:solidFill>
                </a:rPr>
                <a:t>EBIS</a:t>
              </a:r>
            </a:p>
          </p:txBody>
        </p:sp>
      </p:grpSp>
      <p:sp>
        <p:nvSpPr>
          <p:cNvPr id="116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0" name="Date Placeholder 59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August 31, 2014</a:t>
            </a:r>
            <a:endParaRPr lang="en-GB"/>
          </a:p>
        </p:txBody>
      </p:sp>
      <p:sp>
        <p:nvSpPr>
          <p:cNvPr id="114" name="Slide Number Placeholder 11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3409DABE-F856-4D4B-BA58-DB075FB76A26}" type="slidenum">
              <a:rPr lang="en-GB" smtClean="0"/>
              <a:pPr>
                <a:defRPr/>
              </a:pPr>
              <a:t>23</a:t>
            </a:fld>
            <a:endParaRPr lang="en-GB"/>
          </a:p>
        </p:txBody>
      </p:sp>
      <p:sp>
        <p:nvSpPr>
          <p:cNvPr id="117" name="Footer Placeholder 116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S. Fazio: PANIC 2014 - Hamburg</a:t>
            </a:r>
            <a:endParaRPr lang="en-GB"/>
          </a:p>
        </p:txBody>
      </p:sp>
      <p:sp>
        <p:nvSpPr>
          <p:cNvPr id="118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</a:rPr>
              <a:t>The RHIC site @ BNL</a:t>
            </a:r>
            <a:endParaRPr lang="en-GB" sz="29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Text Box 2"/>
          <p:cNvSpPr txBox="1">
            <a:spLocks noChangeArrowheads="1"/>
          </p:cNvSpPr>
          <p:nvPr/>
        </p:nvSpPr>
        <p:spPr bwMode="auto">
          <a:xfrm>
            <a:off x="220437" y="3569280"/>
            <a:ext cx="4390706" cy="244899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89988" tIns="46793" rIns="89988" bIns="46793">
            <a:prstTxWarp prst="textNoShape">
              <a:avLst/>
            </a:prstTxWarp>
            <a:spAutoFit/>
          </a:bodyPr>
          <a:lstStyle/>
          <a:p>
            <a:pPr>
              <a:buClr>
                <a:srgbClr val="FF0000"/>
              </a:buClr>
              <a:tabLst>
                <a:tab pos="0" algn="l"/>
                <a:tab pos="913882" algn="l"/>
                <a:tab pos="1827765" algn="l"/>
                <a:tab pos="2741647" algn="l"/>
                <a:tab pos="3655530" algn="l"/>
                <a:tab pos="4571081" algn="l"/>
                <a:tab pos="5484963" algn="l"/>
                <a:tab pos="6398846" algn="l"/>
                <a:tab pos="7312728" algn="l"/>
                <a:tab pos="8228278" algn="l"/>
                <a:tab pos="9142160" algn="l"/>
                <a:tab pos="10056043" algn="l"/>
              </a:tabLst>
            </a:pPr>
            <a:r>
              <a:rPr lang="en-GB" sz="1700" dirty="0" smtClean="0">
                <a:solidFill>
                  <a:srgbClr val="FF0000"/>
                </a:solidFill>
                <a:latin typeface="Times New Roman" charset="0"/>
              </a:rPr>
              <a:t>Some of the new detector’s features:</a:t>
            </a:r>
          </a:p>
          <a:p>
            <a:pPr marL="168275" indent="-168275">
              <a:buFont typeface="Times New Roman" charset="0"/>
              <a:buChar char="•"/>
              <a:tabLst>
                <a:tab pos="168275" algn="l"/>
                <a:tab pos="912813" algn="l"/>
                <a:tab pos="1827213" algn="l"/>
                <a:tab pos="2741613" algn="l"/>
                <a:tab pos="3654425" algn="l"/>
                <a:tab pos="4570413" algn="l"/>
                <a:tab pos="5484813" algn="l"/>
                <a:tab pos="6397625" algn="l"/>
                <a:tab pos="7312025" algn="l"/>
                <a:tab pos="8228013" algn="l"/>
                <a:tab pos="9140825" algn="l"/>
                <a:tab pos="10055225" algn="l"/>
              </a:tabLst>
            </a:pPr>
            <a:r>
              <a:rPr lang="en-GB" sz="1700" dirty="0" smtClean="0">
                <a:solidFill>
                  <a:srgbClr val="000000"/>
                </a:solidFill>
                <a:latin typeface="Times New Roman" charset="0"/>
              </a:rPr>
              <a:t>Hermetic Central Tracking Detector (Si pixels)</a:t>
            </a:r>
          </a:p>
          <a:p>
            <a:pPr marL="168275" indent="-168275">
              <a:buFont typeface="Times New Roman" charset="0"/>
              <a:buChar char="•"/>
              <a:tabLst>
                <a:tab pos="168275" algn="l"/>
                <a:tab pos="912813" algn="l"/>
                <a:tab pos="1827213" algn="l"/>
                <a:tab pos="2741613" algn="l"/>
                <a:tab pos="3654425" algn="l"/>
                <a:tab pos="4570413" algn="l"/>
                <a:tab pos="5484813" algn="l"/>
                <a:tab pos="6397625" algn="l"/>
                <a:tab pos="7312025" algn="l"/>
                <a:tab pos="8228013" algn="l"/>
                <a:tab pos="9140825" algn="l"/>
                <a:tab pos="10055225" algn="l"/>
              </a:tabLst>
            </a:pPr>
            <a:r>
              <a:rPr lang="en-GB" sz="1700" dirty="0" smtClean="0">
                <a:solidFill>
                  <a:srgbClr val="000000"/>
                </a:solidFill>
                <a:latin typeface="Times New Roman" charset="0"/>
              </a:rPr>
              <a:t> Good </a:t>
            </a:r>
            <a:r>
              <a:rPr lang="en-GB" sz="1700" dirty="0" err="1" smtClean="0">
                <a:solidFill>
                  <a:srgbClr val="000000"/>
                </a:solidFill>
                <a:latin typeface="Times New Roman" charset="0"/>
              </a:rPr>
              <a:t>em</a:t>
            </a:r>
            <a:r>
              <a:rPr lang="en-GB" sz="1700" dirty="0" smtClean="0">
                <a:solidFill>
                  <a:srgbClr val="000000"/>
                </a:solidFill>
                <a:latin typeface="Times New Roman" charset="0"/>
              </a:rPr>
              <a:t> calorimeter resolution with fine granularity </a:t>
            </a:r>
          </a:p>
          <a:p>
            <a:pPr marL="168275" indent="-168275">
              <a:buFont typeface="Times New Roman" charset="0"/>
              <a:buChar char="•"/>
              <a:tabLst>
                <a:tab pos="168275" algn="l"/>
                <a:tab pos="912813" algn="l"/>
                <a:tab pos="1827213" algn="l"/>
                <a:tab pos="2741613" algn="l"/>
                <a:tab pos="3654425" algn="l"/>
                <a:tab pos="4570413" algn="l"/>
                <a:tab pos="5484813" algn="l"/>
                <a:tab pos="6397625" algn="l"/>
                <a:tab pos="7312025" algn="l"/>
                <a:tab pos="8228013" algn="l"/>
                <a:tab pos="9140825" algn="l"/>
                <a:tab pos="10055225" algn="l"/>
              </a:tabLst>
            </a:pPr>
            <a:r>
              <a:rPr lang="en-GB" sz="1700" dirty="0" err="1" smtClean="0">
                <a:solidFill>
                  <a:srgbClr val="000000"/>
                </a:solidFill>
                <a:latin typeface="Times New Roman" charset="0"/>
              </a:rPr>
              <a:t>Preshower</a:t>
            </a:r>
            <a:r>
              <a:rPr lang="en-GB" sz="1700" dirty="0" smtClean="0">
                <a:solidFill>
                  <a:srgbClr val="000000"/>
                </a:solidFill>
                <a:latin typeface="Times New Roman" charset="0"/>
              </a:rPr>
              <a:t> </a:t>
            </a:r>
            <a:r>
              <a:rPr lang="en-GB" sz="1700" dirty="0" err="1" smtClean="0">
                <a:solidFill>
                  <a:srgbClr val="000000"/>
                </a:solidFill>
                <a:latin typeface="Times New Roman" charset="0"/>
              </a:rPr>
              <a:t>em</a:t>
            </a:r>
            <a:r>
              <a:rPr lang="en-GB" sz="1700" dirty="0" smtClean="0">
                <a:solidFill>
                  <a:srgbClr val="000000"/>
                </a:solidFill>
                <a:latin typeface="Times New Roman" charset="0"/>
              </a:rPr>
              <a:t> cal </a:t>
            </a:r>
            <a:r>
              <a:rPr lang="en-US" sz="1700" dirty="0" err="1" smtClean="0">
                <a:solidFill>
                  <a:srgbClr val="000000"/>
                </a:solidFill>
                <a:latin typeface="Times New Roman" charset="0"/>
                <a:sym typeface="Wingdings"/>
              </a:rPr>
              <a:t></a:t>
            </a:r>
            <a:r>
              <a:rPr lang="en-US" sz="1700" dirty="0" smtClean="0">
                <a:solidFill>
                  <a:srgbClr val="000000"/>
                </a:solidFill>
                <a:latin typeface="Times New Roman" charset="0"/>
                <a:sym typeface="Wingdings"/>
              </a:rPr>
              <a:t> </a:t>
            </a:r>
            <a:r>
              <a:rPr lang="en-US" sz="1700" dirty="0" smtClean="0">
                <a:solidFill>
                  <a:srgbClr val="000000"/>
                </a:solidFill>
                <a:latin typeface="Symbol" charset="2"/>
                <a:cs typeface="Symbol" charset="2"/>
                <a:sym typeface="Wingdings"/>
              </a:rPr>
              <a:t>p</a:t>
            </a:r>
            <a:r>
              <a:rPr lang="en-US" sz="1700" baseline="30000" dirty="0" smtClean="0">
                <a:solidFill>
                  <a:srgbClr val="000000"/>
                </a:solidFill>
                <a:latin typeface="Times New Roman" charset="0"/>
                <a:sym typeface="Wingdings"/>
              </a:rPr>
              <a:t>0</a:t>
            </a:r>
            <a:r>
              <a:rPr lang="en-US" sz="1700" dirty="0" smtClean="0">
                <a:solidFill>
                  <a:srgbClr val="000000"/>
                </a:solidFill>
                <a:latin typeface="Times New Roman" charset="0"/>
                <a:sym typeface="Wingdings"/>
              </a:rPr>
              <a:t> background</a:t>
            </a:r>
            <a:endParaRPr lang="en-GB" sz="1700" dirty="0" smtClean="0">
              <a:solidFill>
                <a:srgbClr val="000000"/>
              </a:solidFill>
              <a:latin typeface="Times New Roman" charset="0"/>
            </a:endParaRPr>
          </a:p>
          <a:p>
            <a:pPr marL="168275" indent="-168275">
              <a:buFont typeface="Times New Roman" charset="0"/>
              <a:buChar char="•"/>
              <a:tabLst>
                <a:tab pos="168275" algn="l"/>
                <a:tab pos="912813" algn="l"/>
                <a:tab pos="1827213" algn="l"/>
                <a:tab pos="2741613" algn="l"/>
                <a:tab pos="3654425" algn="l"/>
                <a:tab pos="4570413" algn="l"/>
                <a:tab pos="5484813" algn="l"/>
                <a:tab pos="6397625" algn="l"/>
                <a:tab pos="7312025" algn="l"/>
                <a:tab pos="8228013" algn="l"/>
                <a:tab pos="9140825" algn="l"/>
                <a:tab pos="10055225" algn="l"/>
              </a:tabLst>
            </a:pPr>
            <a:r>
              <a:rPr lang="en-GB" sz="1700" dirty="0" smtClean="0">
                <a:solidFill>
                  <a:srgbClr val="000000"/>
                </a:solidFill>
                <a:latin typeface="Times New Roman" charset="0"/>
              </a:rPr>
              <a:t>Very </a:t>
            </a:r>
            <a:r>
              <a:rPr lang="en-GB" sz="1700" dirty="0">
                <a:solidFill>
                  <a:srgbClr val="000000"/>
                </a:solidFill>
                <a:latin typeface="Times New Roman" charset="0"/>
              </a:rPr>
              <a:t>forward </a:t>
            </a:r>
            <a:r>
              <a:rPr lang="en-GB" sz="1700" dirty="0" err="1" smtClean="0">
                <a:solidFill>
                  <a:srgbClr val="000000"/>
                </a:solidFill>
                <a:latin typeface="Times New Roman" charset="0"/>
              </a:rPr>
              <a:t>calorimetry</a:t>
            </a:r>
            <a:endParaRPr lang="en-GB" sz="1700" dirty="0" smtClean="0">
              <a:solidFill>
                <a:srgbClr val="000000"/>
              </a:solidFill>
              <a:latin typeface="Times New Roman" charset="0"/>
            </a:endParaRPr>
          </a:p>
          <a:p>
            <a:pPr marL="168275" indent="-168275">
              <a:buFont typeface="Times New Roman" charset="0"/>
              <a:buChar char="•"/>
              <a:tabLst>
                <a:tab pos="168275" algn="l"/>
                <a:tab pos="912813" algn="l"/>
                <a:tab pos="1827213" algn="l"/>
                <a:tab pos="2741613" algn="l"/>
                <a:tab pos="3654425" algn="l"/>
                <a:tab pos="4570413" algn="l"/>
                <a:tab pos="5484813" algn="l"/>
                <a:tab pos="6397625" algn="l"/>
                <a:tab pos="7312025" algn="l"/>
                <a:tab pos="8228013" algn="l"/>
                <a:tab pos="9140825" algn="l"/>
                <a:tab pos="10055225" algn="l"/>
              </a:tabLst>
            </a:pPr>
            <a:r>
              <a:rPr lang="en-GB" sz="1700" dirty="0" smtClean="0">
                <a:latin typeface="Times New Roman" charset="0"/>
              </a:rPr>
              <a:t>Roman </a:t>
            </a:r>
            <a:r>
              <a:rPr lang="en-GB" sz="1700" dirty="0">
                <a:latin typeface="Times New Roman" charset="0"/>
              </a:rPr>
              <a:t>pots</a:t>
            </a:r>
            <a:r>
              <a:rPr lang="en-GB" sz="1700" dirty="0" smtClean="0">
                <a:latin typeface="Times New Roman" charset="0"/>
              </a:rPr>
              <a:t> from the early beginning (and with excellent acceptance)</a:t>
            </a:r>
            <a:endParaRPr lang="en-GB" sz="1700" dirty="0">
              <a:latin typeface="Times New Roman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18310" y="186647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</a:rPr>
              <a:t>The </a:t>
            </a:r>
            <a:r>
              <a:rPr lang="en-GB" sz="2900" b="1" dirty="0" err="1" smtClean="0">
                <a:solidFill>
                  <a:srgbClr val="FF0000"/>
                </a:solidFill>
              </a:rPr>
              <a:t>eRHIC</a:t>
            </a:r>
            <a:r>
              <a:rPr lang="en-GB" sz="2900" b="1" dirty="0" smtClean="0">
                <a:solidFill>
                  <a:srgbClr val="FF0000"/>
                </a:solidFill>
              </a:rPr>
              <a:t> collider</a:t>
            </a:r>
            <a:endParaRPr lang="en-GB" sz="2900" b="1" dirty="0">
              <a:solidFill>
                <a:srgbClr val="FF0000"/>
              </a:solidFill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4611143" y="3876640"/>
            <a:ext cx="4519167" cy="2257459"/>
          </a:xfrm>
          <a:prstGeom prst="rect">
            <a:avLst/>
          </a:prstGeom>
          <a:solidFill>
            <a:srgbClr val="99CCFF"/>
          </a:solidFill>
          <a:ln w="9360">
            <a:solidFill>
              <a:srgbClr val="800000"/>
            </a:solidFill>
            <a:round/>
            <a:headEnd/>
            <a:tailEnd/>
          </a:ln>
        </p:spPr>
        <p:txBody>
          <a:bodyPr lIns="94545" tIns="47273" rIns="94545" bIns="47273" anchor="ctr">
            <a:prstTxWarp prst="textNoShape">
              <a:avLst/>
            </a:prstTxWarp>
          </a:bodyPr>
          <a:lstStyle/>
          <a:p>
            <a:pPr marL="236809" indent="-236809">
              <a:buFont typeface="Wingdings" charset="2"/>
              <a:buChar char="q"/>
              <a:tabLst>
                <a:tab pos="236809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Can scan over a wide phase space</a:t>
            </a:r>
          </a:p>
          <a:p>
            <a:pPr marL="236809" indent="-236809">
              <a:tabLst>
                <a:tab pos="236809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endParaRPr lang="en-US" sz="1500" b="1" dirty="0" smtClean="0">
              <a:solidFill>
                <a:srgbClr val="000000"/>
              </a:solidFill>
              <a:latin typeface="Comic Sans MS"/>
              <a:cs typeface="Comic Sans MS"/>
            </a:endParaRPr>
          </a:p>
          <a:p>
            <a:pPr marL="236809" indent="-236809">
              <a:buFont typeface="Wingdings" charset="2"/>
              <a:buChar char="q"/>
              <a:tabLst>
                <a:tab pos="236809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Very high luminosity</a:t>
            </a:r>
          </a:p>
          <a:p>
            <a:pPr marL="236809" indent="-236809">
              <a:buFont typeface="Wingdings" charset="2"/>
              <a:buChar char="q"/>
              <a:tabLst>
                <a:tab pos="236809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endParaRPr lang="en-US" sz="1500" b="1" dirty="0" smtClean="0">
              <a:solidFill>
                <a:srgbClr val="000000"/>
              </a:solidFill>
              <a:latin typeface="Comic Sans MS"/>
              <a:cs typeface="Comic Sans MS"/>
            </a:endParaRPr>
          </a:p>
          <a:p>
            <a:pPr marL="100060" indent="-100060">
              <a:tabLst>
                <a:tab pos="101728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Important for exclusive DIS:</a:t>
            </a:r>
            <a:endParaRPr lang="en-US" sz="1500" b="1" dirty="0">
              <a:solidFill>
                <a:srgbClr val="000000"/>
              </a:solidFill>
              <a:latin typeface="Comic Sans MS"/>
              <a:cs typeface="Comic Sans MS"/>
            </a:endParaRPr>
          </a:p>
          <a:p>
            <a:pPr marL="100060" indent="-100060">
              <a:buFont typeface="Times New Roman" charset="0"/>
              <a:buChar char="•"/>
              <a:tabLst>
                <a:tab pos="101728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en-US" sz="1500" b="1" dirty="0">
                <a:solidFill>
                  <a:srgbClr val="000000"/>
                </a:solidFill>
                <a:latin typeface="Comic Sans MS"/>
                <a:cs typeface="Comic Sans MS"/>
              </a:rPr>
              <a:t> Dedicated forward instrumentation</a:t>
            </a:r>
          </a:p>
          <a:p>
            <a:pPr marL="100060" indent="-100060">
              <a:buFont typeface="Times New Roman" charset="0"/>
              <a:buChar char="•"/>
              <a:tabLst>
                <a:tab pos="101728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en-US" sz="1500" b="1" dirty="0">
                <a:solidFill>
                  <a:srgbClr val="000000"/>
                </a:solidFill>
                <a:latin typeface="Comic Sans MS"/>
                <a:cs typeface="Comic Sans MS"/>
              </a:rPr>
              <a:t> </a:t>
            </a: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High </a:t>
            </a:r>
            <a:r>
              <a:rPr lang="en-US" sz="1500" b="1" dirty="0">
                <a:solidFill>
                  <a:srgbClr val="000000"/>
                </a:solidFill>
                <a:latin typeface="Comic Sans MS"/>
                <a:cs typeface="Comic Sans MS"/>
              </a:rPr>
              <a:t>tracker coverage </a:t>
            </a:r>
          </a:p>
          <a:p>
            <a:pPr marL="100060" indent="-100060">
              <a:buFont typeface="Times New Roman" charset="0"/>
              <a:buChar char="•"/>
              <a:tabLst>
                <a:tab pos="101728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it-IT" sz="1500" b="1" dirty="0">
                <a:solidFill>
                  <a:srgbClr val="000000"/>
                </a:solidFill>
                <a:latin typeface="Comic Sans MS"/>
                <a:cs typeface="Comic Sans MS"/>
              </a:rPr>
              <a:t> </a:t>
            </a:r>
            <a:r>
              <a:rPr lang="it-IT" sz="1500" b="1" dirty="0" err="1">
                <a:solidFill>
                  <a:srgbClr val="DC2300"/>
                </a:solidFill>
                <a:latin typeface="Comic Sans MS"/>
                <a:cs typeface="Comic Sans MS"/>
              </a:rPr>
              <a:t>Very</a:t>
            </a:r>
            <a:r>
              <a:rPr lang="it-IT" sz="1500" b="1" dirty="0">
                <a:solidFill>
                  <a:srgbClr val="DC2300"/>
                </a:solidFill>
                <a:latin typeface="Comic Sans MS"/>
                <a:cs typeface="Comic Sans MS"/>
              </a:rPr>
              <a:t> High lumi!  </a:t>
            </a:r>
          </a:p>
        </p:txBody>
      </p:sp>
      <p:pic>
        <p:nvPicPr>
          <p:cNvPr id="8" name="Picture 11" descr="EIClogo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183" y="842031"/>
            <a:ext cx="729101" cy="662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9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" name="Group 135"/>
          <p:cNvGrpSpPr/>
          <p:nvPr/>
        </p:nvGrpSpPr>
        <p:grpSpPr>
          <a:xfrm>
            <a:off x="1995572" y="746224"/>
            <a:ext cx="2728827" cy="2003588"/>
            <a:chOff x="5653172" y="746224"/>
            <a:chExt cx="2728827" cy="2003588"/>
          </a:xfrm>
        </p:grpSpPr>
        <p:grpSp>
          <p:nvGrpSpPr>
            <p:cNvPr id="9" name="Group 137"/>
            <p:cNvGrpSpPr/>
            <p:nvPr/>
          </p:nvGrpSpPr>
          <p:grpSpPr>
            <a:xfrm>
              <a:off x="5653172" y="746224"/>
              <a:ext cx="2728827" cy="2003588"/>
              <a:chOff x="5653172" y="735462"/>
              <a:chExt cx="2728827" cy="2003588"/>
            </a:xfrm>
          </p:grpSpPr>
          <p:pic>
            <p:nvPicPr>
              <p:cNvPr id="125" name="Picture 124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653172" y="1106302"/>
                <a:ext cx="2728827" cy="1632748"/>
              </a:xfrm>
              <a:prstGeom prst="rect">
                <a:avLst/>
              </a:prstGeom>
            </p:spPr>
          </p:pic>
          <p:sp>
            <p:nvSpPr>
              <p:cNvPr id="137" name="TextBox 136"/>
              <p:cNvSpPr txBox="1"/>
              <p:nvPr/>
            </p:nvSpPr>
            <p:spPr>
              <a:xfrm>
                <a:off x="5841053" y="735462"/>
                <a:ext cx="2452076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>
                    <a:solidFill>
                      <a:srgbClr val="FF0000"/>
                    </a:solidFill>
                    <a:latin typeface="Comic Sans MS" charset="0"/>
                    <a:ea typeface="Comic Sans MS" charset="0"/>
                    <a:cs typeface="Comic Sans MS" charset="0"/>
                  </a:rPr>
                  <a:t>EIC/</a:t>
                </a:r>
                <a:r>
                  <a:rPr lang="en-US" dirty="0" err="1" smtClean="0">
                    <a:solidFill>
                      <a:srgbClr val="FF0000"/>
                    </a:solidFill>
                    <a:latin typeface="Comic Sans MS" charset="0"/>
                    <a:ea typeface="Comic Sans MS" charset="0"/>
                    <a:cs typeface="Comic Sans MS" charset="0"/>
                  </a:rPr>
                  <a:t>eRHIC</a:t>
                </a:r>
                <a:r>
                  <a:rPr lang="en-US" dirty="0" smtClean="0">
                    <a:solidFill>
                      <a:srgbClr val="FF0000"/>
                    </a:solidFill>
                    <a:latin typeface="Comic Sans MS" charset="0"/>
                    <a:ea typeface="Comic Sans MS" charset="0"/>
                    <a:cs typeface="Comic Sans MS" charset="0"/>
                  </a:rPr>
                  <a:t> detector</a:t>
                </a:r>
              </a:p>
              <a:p>
                <a:endParaRPr lang="en-US" dirty="0"/>
              </a:p>
            </p:txBody>
          </p:sp>
        </p:grpSp>
        <p:sp>
          <p:nvSpPr>
            <p:cNvPr id="131" name="TextBox 27"/>
            <p:cNvSpPr txBox="1">
              <a:spLocks noChangeArrowheads="1"/>
            </p:cNvSpPr>
            <p:nvPr/>
          </p:nvSpPr>
          <p:spPr bwMode="auto">
            <a:xfrm rot="5400000">
              <a:off x="7277718" y="1666371"/>
              <a:ext cx="844636" cy="2816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6058" tIns="48029" rIns="96058" bIns="48029">
              <a:prstTxWarp prst="textNoShape">
                <a:avLst/>
              </a:prstTxWarp>
              <a:spAutoFit/>
            </a:bodyPr>
            <a:lstStyle/>
            <a:p>
              <a:r>
                <a:rPr lang="en-US" sz="1200" dirty="0" smtClean="0">
                  <a:solidFill>
                    <a:srgbClr val="FF0000"/>
                  </a:solidFill>
                </a:rPr>
                <a:t>FORWARD</a:t>
              </a:r>
              <a:endParaRPr lang="en-US" sz="1200" dirty="0">
                <a:solidFill>
                  <a:srgbClr val="FF0000"/>
                </a:solidFill>
              </a:endParaRPr>
            </a:p>
          </p:txBody>
        </p:sp>
        <p:sp>
          <p:nvSpPr>
            <p:cNvPr id="132" name="TextBox 28"/>
            <p:cNvSpPr txBox="1">
              <a:spLocks noChangeArrowheads="1"/>
            </p:cNvSpPr>
            <p:nvPr/>
          </p:nvSpPr>
          <p:spPr bwMode="auto">
            <a:xfrm rot="16200000">
              <a:off x="5549845" y="1670402"/>
              <a:ext cx="527417" cy="2816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6058" tIns="48029" rIns="96058" bIns="48029">
              <a:prstTxWarp prst="textNoShape">
                <a:avLst/>
              </a:prstTxWarp>
              <a:spAutoFit/>
            </a:bodyPr>
            <a:lstStyle/>
            <a:p>
              <a:r>
                <a:rPr lang="en-US" sz="1200" dirty="0" smtClean="0">
                  <a:solidFill>
                    <a:srgbClr val="FF0000"/>
                  </a:solidFill>
                </a:rPr>
                <a:t>REAR</a:t>
              </a:r>
              <a:endParaRPr lang="en-US" sz="1200" dirty="0">
                <a:solidFill>
                  <a:srgbClr val="FF0000"/>
                </a:solidFill>
              </a:endParaRPr>
            </a:p>
          </p:txBody>
        </p:sp>
      </p:grpSp>
      <p:sp>
        <p:nvSpPr>
          <p:cNvPr id="135" name="TextBox 134"/>
          <p:cNvSpPr txBox="1"/>
          <p:nvPr/>
        </p:nvSpPr>
        <p:spPr>
          <a:xfrm>
            <a:off x="188508" y="2295312"/>
            <a:ext cx="195997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Clr>
                <a:srgbClr val="FF0000"/>
              </a:buClr>
              <a:tabLst>
                <a:tab pos="0" algn="l"/>
                <a:tab pos="913882" algn="l"/>
                <a:tab pos="1827765" algn="l"/>
                <a:tab pos="2741647" algn="l"/>
                <a:tab pos="3655530" algn="l"/>
                <a:tab pos="4571081" algn="l"/>
                <a:tab pos="5484963" algn="l"/>
                <a:tab pos="6398846" algn="l"/>
                <a:tab pos="7312728" algn="l"/>
                <a:tab pos="8228278" algn="l"/>
                <a:tab pos="9142160" algn="l"/>
                <a:tab pos="10056043" algn="l"/>
              </a:tabLst>
            </a:pPr>
            <a:r>
              <a:rPr lang="en-GB" dirty="0" smtClean="0">
                <a:solidFill>
                  <a:srgbClr val="FF0000"/>
                </a:solidFill>
                <a:latin typeface="Times New Roman" charset="0"/>
              </a:rPr>
              <a:t>General properties:</a:t>
            </a:r>
          </a:p>
          <a:p>
            <a:pPr>
              <a:buFont typeface="Times New Roman" charset="0"/>
              <a:buChar char="•"/>
              <a:tabLst>
                <a:tab pos="0" algn="l"/>
                <a:tab pos="913882" algn="l"/>
                <a:tab pos="1827765" algn="l"/>
                <a:tab pos="2741647" algn="l"/>
                <a:tab pos="3655530" algn="l"/>
                <a:tab pos="4571081" algn="l"/>
                <a:tab pos="5484963" algn="l"/>
                <a:tab pos="6398846" algn="l"/>
                <a:tab pos="7312728" algn="l"/>
                <a:tab pos="8228278" algn="l"/>
                <a:tab pos="9142160" algn="l"/>
                <a:tab pos="10056043" algn="l"/>
              </a:tabLst>
            </a:pPr>
            <a:r>
              <a:rPr lang="en-GB" dirty="0" smtClean="0">
                <a:solidFill>
                  <a:srgbClr val="000000"/>
                </a:solidFill>
                <a:latin typeface="Times New Roman" charset="0"/>
              </a:rPr>
              <a:t> Hermetic</a:t>
            </a:r>
          </a:p>
          <a:p>
            <a:pPr>
              <a:buFont typeface="Times New Roman" charset="0"/>
              <a:buChar char="•"/>
              <a:tabLst>
                <a:tab pos="0" algn="l"/>
                <a:tab pos="913882" algn="l"/>
                <a:tab pos="1827765" algn="l"/>
                <a:tab pos="2741647" algn="l"/>
                <a:tab pos="3655530" algn="l"/>
                <a:tab pos="4571081" algn="l"/>
                <a:tab pos="5484963" algn="l"/>
                <a:tab pos="6398846" algn="l"/>
                <a:tab pos="7312728" algn="l"/>
                <a:tab pos="8228278" algn="l"/>
                <a:tab pos="9142160" algn="l"/>
                <a:tab pos="10056043" algn="l"/>
              </a:tabLst>
            </a:pPr>
            <a:r>
              <a:rPr lang="en-GB" dirty="0" smtClean="0">
                <a:solidFill>
                  <a:srgbClr val="000000"/>
                </a:solidFill>
                <a:latin typeface="Times New Roman" charset="0"/>
              </a:rPr>
              <a:t> Asymmetric</a:t>
            </a:r>
          </a:p>
          <a:p>
            <a:endParaRPr lang="en-US" dirty="0"/>
          </a:p>
        </p:txBody>
      </p:sp>
      <p:pic>
        <p:nvPicPr>
          <p:cNvPr id="138" name="Picture 137" descr="eRHIC_lumi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5059692" y="750967"/>
            <a:ext cx="3749015" cy="3155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" grpId="0"/>
      <p:bldP spid="7" grpId="0" animBg="1"/>
      <p:bldP spid="13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pic>
        <p:nvPicPr>
          <p:cNvPr id="7" name="Picture 6" descr="plot-BCA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-219677" y="2584853"/>
            <a:ext cx="9144001" cy="390525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23028" y="1094648"/>
            <a:ext cx="47557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indent="-177800">
              <a:buFont typeface="Arial"/>
              <a:buChar char="•"/>
            </a:pPr>
            <a:r>
              <a:rPr lang="en-US" dirty="0" smtClean="0"/>
              <a:t>Electron and photon clusters are often very close! </a:t>
            </a:r>
            <a:endParaRPr lang="en-US" dirty="0" smtClean="0">
              <a:solidFill>
                <a:srgbClr val="000090"/>
              </a:solidFill>
            </a:endParaRPr>
          </a:p>
          <a:p>
            <a:pPr marL="177800" indent="-177800">
              <a:buFont typeface="Arial"/>
              <a:buChar char="•"/>
            </a:pPr>
            <a:r>
              <a:rPr lang="en-US" dirty="0" smtClean="0">
                <a:solidFill>
                  <a:srgbClr val="000090"/>
                </a:solidFill>
              </a:rPr>
              <a:t>can affect the phi distribution reconstruction! </a:t>
            </a:r>
            <a:endParaRPr lang="en-US" dirty="0"/>
          </a:p>
        </p:txBody>
      </p:sp>
      <p:sp>
        <p:nvSpPr>
          <p:cNvPr id="13" name="Notched Right Arrow 12"/>
          <p:cNvSpPr/>
          <p:nvPr/>
        </p:nvSpPr>
        <p:spPr>
          <a:xfrm>
            <a:off x="4646853" y="1344261"/>
            <a:ext cx="1016000" cy="431800"/>
          </a:xfrm>
          <a:prstGeom prst="notch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5683251" y="986693"/>
            <a:ext cx="34607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Crucial!</a:t>
            </a:r>
          </a:p>
          <a:p>
            <a:pPr algn="ctr"/>
            <a:r>
              <a:rPr lang="en-US" dirty="0" smtClean="0">
                <a:solidFill>
                  <a:srgbClr val="000090"/>
                </a:solidFill>
              </a:rPr>
              <a:t>Our </a:t>
            </a:r>
            <a:r>
              <a:rPr lang="en-US" dirty="0" err="1" smtClean="0">
                <a:solidFill>
                  <a:srgbClr val="000090"/>
                </a:solidFill>
              </a:rPr>
              <a:t>em</a:t>
            </a:r>
            <a:r>
              <a:rPr lang="en-US" dirty="0" smtClean="0">
                <a:solidFill>
                  <a:srgbClr val="000090"/>
                </a:solidFill>
              </a:rPr>
              <a:t> cal must distinguish two clusters within the order of 1 deg</a:t>
            </a:r>
          </a:p>
          <a:p>
            <a:pPr algn="ctr"/>
            <a:r>
              <a:rPr lang="en-US" i="1" dirty="0" smtClean="0">
                <a:solidFill>
                  <a:srgbClr val="000090"/>
                </a:solidFill>
              </a:rPr>
              <a:t>More studies on-going…</a:t>
            </a:r>
            <a:endParaRPr lang="en-US" i="1" dirty="0">
              <a:solidFill>
                <a:srgbClr val="00009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F</a:t>
            </a:r>
            <a:r>
              <a:rPr lang="en-GB" sz="2900" b="1" baseline="-25000" dirty="0" smtClean="0">
                <a:solidFill>
                  <a:srgbClr val="FF0000"/>
                </a:solidFill>
                <a:latin typeface="+mj-lt"/>
              </a:rPr>
              <a:t>L</a:t>
            </a: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 extraction</a:t>
            </a:r>
            <a:endParaRPr lang="en-GB" sz="2900" b="1" baseline="-25000" dirty="0">
              <a:solidFill>
                <a:srgbClr val="FF0000"/>
              </a:solidFill>
              <a:latin typeface="+mj-lt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2895600" y="1063570"/>
            <a:ext cx="6242930" cy="5207761"/>
            <a:chOff x="2365375" y="-25400"/>
            <a:chExt cx="8235950" cy="6858000"/>
          </a:xfrm>
        </p:grpSpPr>
        <p:pic>
          <p:nvPicPr>
            <p:cNvPr id="10" name="Picture 9" descr="Screen shot 2012-07-19 at 6.15.33 PM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78075" y="-25400"/>
              <a:ext cx="822325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2378075" y="4191000"/>
              <a:ext cx="377825" cy="23368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2365375" y="409520"/>
              <a:ext cx="377825" cy="6477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0223500" y="6330950"/>
              <a:ext cx="377825" cy="5016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323586" name="Object 2"/>
          <p:cNvGraphicFramePr>
            <a:graphicFrameLocks noChangeAspect="1"/>
          </p:cNvGraphicFramePr>
          <p:nvPr/>
        </p:nvGraphicFramePr>
        <p:xfrm>
          <a:off x="38100" y="693747"/>
          <a:ext cx="3200400" cy="561975"/>
        </p:xfrm>
        <a:graphic>
          <a:graphicData uri="http://schemas.openxmlformats.org/presentationml/2006/ole">
            <p:oleObj spid="_x0000_s323586" name="Equation" r:id="rId4" imgW="2171700" imgH="381000" progId="Equation.3">
              <p:embed/>
            </p:oleObj>
          </a:graphicData>
        </a:graphic>
      </p:graphicFrame>
      <p:graphicFrame>
        <p:nvGraphicFramePr>
          <p:cNvPr id="323587" name="Object 3"/>
          <p:cNvGraphicFramePr>
            <a:graphicFrameLocks noChangeAspect="1"/>
          </p:cNvGraphicFramePr>
          <p:nvPr/>
        </p:nvGraphicFramePr>
        <p:xfrm>
          <a:off x="927100" y="1393835"/>
          <a:ext cx="1422400" cy="355600"/>
        </p:xfrm>
        <a:graphic>
          <a:graphicData uri="http://schemas.openxmlformats.org/presentationml/2006/ole">
            <p:oleObj spid="_x0000_s323587" name="Equation" r:id="rId5" imgW="965200" imgH="241300" progId="Equation.3">
              <p:embed/>
            </p:oleObj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38100" y="1381135"/>
            <a:ext cx="8560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where:</a:t>
            </a:r>
            <a:endParaRPr lang="en-US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76051" y="1942068"/>
            <a:ext cx="3048149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Strategy:</a:t>
            </a:r>
          </a:p>
          <a:p>
            <a:endParaRPr lang="en-US" b="1" dirty="0" smtClean="0">
              <a:solidFill>
                <a:srgbClr val="0000FF"/>
              </a:solidFill>
              <a:latin typeface="Comic Sans MS"/>
              <a:cs typeface="Comic Sans MS"/>
            </a:endParaRPr>
          </a:p>
          <a:p>
            <a:pPr marL="228600" indent="-228600">
              <a:buFont typeface="Wingdings" charset="2"/>
              <a:buChar char=""/>
            </a:pPr>
            <a:r>
              <a:rPr lang="en-US" b="1" dirty="0" smtClean="0">
                <a:cs typeface="Comic Sans MS"/>
              </a:rPr>
              <a:t>Measure the reduced cross section</a:t>
            </a:r>
          </a:p>
          <a:p>
            <a:pPr marL="228600" indent="-228600">
              <a:buFont typeface="Wingdings" charset="2"/>
              <a:buChar char=""/>
            </a:pPr>
            <a:r>
              <a:rPr lang="en-US" b="1" dirty="0" smtClean="0">
                <a:cs typeface="Comic Sans MS"/>
              </a:rPr>
              <a:t>Extract the y</a:t>
            </a:r>
            <a:r>
              <a:rPr lang="en-US" b="1" baseline="30000" dirty="0" smtClean="0">
                <a:cs typeface="Comic Sans MS"/>
              </a:rPr>
              <a:t>2</a:t>
            </a:r>
            <a:r>
              <a:rPr lang="en-US" b="1" dirty="0" smtClean="0">
                <a:cs typeface="Comic Sans MS"/>
              </a:rPr>
              <a:t>/Y</a:t>
            </a:r>
            <a:r>
              <a:rPr lang="en-US" b="1" baseline="30000" dirty="0" smtClean="0">
                <a:cs typeface="Comic Sans MS"/>
              </a:rPr>
              <a:t>+ </a:t>
            </a:r>
            <a:r>
              <a:rPr lang="en-US" b="1" dirty="0" smtClean="0">
                <a:cs typeface="Comic Sans MS"/>
              </a:rPr>
              <a:t>slope fir </a:t>
            </a:r>
            <a:r>
              <a:rPr lang="en-US" b="1" dirty="0" err="1" smtClean="0">
                <a:cs typeface="Comic Sans MS"/>
              </a:rPr>
              <a:t>dufferebt</a:t>
            </a:r>
            <a:r>
              <a:rPr lang="en-US" b="1" dirty="0" smtClean="0">
                <a:cs typeface="Comic Sans MS"/>
              </a:rPr>
              <a:t> </a:t>
            </a:r>
            <a:r>
              <a:rPr lang="en-US" b="1" dirty="0" err="1" smtClean="0">
                <a:cs typeface="Comic Sans MS"/>
              </a:rPr>
              <a:t>s</a:t>
            </a:r>
            <a:r>
              <a:rPr lang="en-US" b="1" dirty="0" smtClean="0">
                <a:cs typeface="Comic Sans MS"/>
              </a:rPr>
              <a:t> at </a:t>
            </a:r>
            <a:r>
              <a:rPr lang="en-US" b="1" dirty="0" err="1" smtClean="0">
                <a:cs typeface="Comic Sans MS"/>
              </a:rPr>
              <a:t>fuxed</a:t>
            </a:r>
            <a:r>
              <a:rPr lang="en-US" b="1" dirty="0" smtClean="0">
                <a:cs typeface="Comic Sans MS"/>
              </a:rPr>
              <a:t> x,Q</a:t>
            </a:r>
            <a:r>
              <a:rPr lang="en-US" b="1" baseline="30000" dirty="0" smtClean="0">
                <a:cs typeface="Comic Sans MS"/>
              </a:rPr>
              <a:t>2</a:t>
            </a:r>
            <a:endParaRPr lang="en-US" b="1" baseline="30000" dirty="0">
              <a:cs typeface="Comic Sans MS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2551" y="3924995"/>
            <a:ext cx="311164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3363" indent="-233363">
              <a:buFont typeface="Wingdings" charset="2"/>
              <a:buChar char="ü"/>
            </a:pPr>
            <a:r>
              <a:rPr lang="en-US" b="1" dirty="0" smtClean="0">
                <a:solidFill>
                  <a:srgbClr val="0000FF"/>
                </a:solidFill>
              </a:rPr>
              <a:t>Plot based on </a:t>
            </a:r>
            <a:r>
              <a:rPr lang="en-US" b="1" dirty="0" err="1" smtClean="0">
                <a:solidFill>
                  <a:srgbClr val="0000FF"/>
                </a:solidFill>
              </a:rPr>
              <a:t>eRHIC</a:t>
            </a:r>
            <a:r>
              <a:rPr lang="en-US" b="1" dirty="0" smtClean="0">
                <a:solidFill>
                  <a:srgbClr val="0000FF"/>
                </a:solidFill>
              </a:rPr>
              <a:t> stage 1:</a:t>
            </a:r>
          </a:p>
          <a:p>
            <a:pPr marL="746125" lvl="1" indent="-288925">
              <a:buFont typeface="Wingdings" charset="2"/>
              <a:buChar char=""/>
            </a:pPr>
            <a:r>
              <a:rPr lang="en-US" b="1" dirty="0" smtClean="0">
                <a:solidFill>
                  <a:srgbClr val="FF0000"/>
                </a:solidFill>
              </a:rPr>
              <a:t>5+100 </a:t>
            </a:r>
            <a:r>
              <a:rPr lang="en-US" b="1" dirty="0" err="1" smtClean="0">
                <a:solidFill>
                  <a:srgbClr val="FF0000"/>
                </a:solidFill>
              </a:rPr>
              <a:t>GeV</a:t>
            </a:r>
            <a:endParaRPr lang="en-US" b="1" dirty="0" smtClean="0">
              <a:solidFill>
                <a:srgbClr val="FF0000"/>
              </a:solidFill>
            </a:endParaRPr>
          </a:p>
          <a:p>
            <a:pPr marL="746125" lvl="1" indent="-288925">
              <a:buFont typeface="Wingdings" charset="2"/>
              <a:buChar char=""/>
            </a:pPr>
            <a:r>
              <a:rPr lang="en-US" b="1" dirty="0" smtClean="0">
                <a:solidFill>
                  <a:srgbClr val="FF0000"/>
                </a:solidFill>
              </a:rPr>
              <a:t>5+250 </a:t>
            </a:r>
            <a:r>
              <a:rPr lang="en-US" b="1" dirty="0" err="1" smtClean="0">
                <a:solidFill>
                  <a:srgbClr val="FF0000"/>
                </a:solidFill>
              </a:rPr>
              <a:t>GeV</a:t>
            </a:r>
            <a:endParaRPr lang="en-US" b="1" dirty="0" smtClean="0">
              <a:solidFill>
                <a:srgbClr val="FF0000"/>
              </a:solidFill>
            </a:endParaRPr>
          </a:p>
          <a:p>
            <a:pPr marL="746125" lvl="1" indent="-288925">
              <a:buFont typeface="Wingdings" charset="2"/>
              <a:buChar char=""/>
            </a:pPr>
            <a:r>
              <a:rPr lang="en-US" b="1" dirty="0" smtClean="0">
                <a:solidFill>
                  <a:srgbClr val="FF0000"/>
                </a:solidFill>
              </a:rPr>
              <a:t>5+325 </a:t>
            </a:r>
            <a:r>
              <a:rPr lang="en-US" b="1" dirty="0" err="1" smtClean="0">
                <a:solidFill>
                  <a:srgbClr val="FF0000"/>
                </a:solidFill>
              </a:rPr>
              <a:t>GeV</a:t>
            </a:r>
            <a:endParaRPr lang="en-US" b="1" dirty="0" smtClean="0">
              <a:solidFill>
                <a:srgbClr val="FF0000"/>
              </a:solidFill>
            </a:endParaRPr>
          </a:p>
          <a:p>
            <a:pPr marL="288925" indent="-288925">
              <a:buFont typeface="Wingdings" charset="2"/>
              <a:buChar char="ü"/>
            </a:pPr>
            <a:r>
              <a:rPr lang="en-US" b="1" dirty="0" smtClean="0">
                <a:solidFill>
                  <a:srgbClr val="0000FF"/>
                </a:solidFill>
              </a:rPr>
              <a:t>Statistical errors (included) are negligible</a:t>
            </a:r>
          </a:p>
          <a:p>
            <a:pPr marL="746125" lvl="1" indent="-288925"/>
            <a:endParaRPr lang="en-US" b="1" dirty="0" smtClean="0">
              <a:solidFill>
                <a:srgbClr val="FF0000"/>
              </a:solidFill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27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rcRect t="11996"/>
          <a:stretch>
            <a:fillRect/>
          </a:stretch>
        </p:blipFill>
        <p:spPr>
          <a:xfrm>
            <a:off x="120650" y="2963213"/>
            <a:ext cx="8902700" cy="32970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28</a:t>
            </a:fld>
            <a:endParaRPr lang="en-US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Structure functions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20752" y="863640"/>
            <a:ext cx="3955956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What we Know: </a:t>
            </a:r>
          </a:p>
          <a:p>
            <a:pPr marL="233363" indent="-233363">
              <a:buFont typeface="Wingdings" charset="2"/>
              <a:buChar char="ü"/>
            </a:pPr>
            <a:r>
              <a:rPr lang="en-US" sz="1600" b="1" dirty="0" smtClean="0">
                <a:cs typeface="Symbol" charset="2"/>
              </a:rPr>
              <a:t>Extensive program carried at HERA</a:t>
            </a:r>
          </a:p>
          <a:p>
            <a:pPr marL="233363" indent="-233363">
              <a:buFont typeface="Wingdings" charset="2"/>
              <a:buChar char="ü"/>
            </a:pPr>
            <a:r>
              <a:rPr lang="en-US" sz="1600" b="1" dirty="0" smtClean="0">
                <a:cs typeface="Symbol" charset="2"/>
              </a:rPr>
              <a:t>F</a:t>
            </a:r>
            <a:r>
              <a:rPr lang="en-US" sz="1600" b="1" baseline="-25000" dirty="0" smtClean="0">
                <a:cs typeface="Symbol" charset="2"/>
              </a:rPr>
              <a:t>2 </a:t>
            </a:r>
            <a:r>
              <a:rPr lang="en-US" sz="1600" b="1" dirty="0" smtClean="0">
                <a:cs typeface="Symbol" charset="2"/>
              </a:rPr>
              <a:t>precisely measured in a large </a:t>
            </a:r>
            <a:r>
              <a:rPr lang="en-US" sz="1600" b="1" dirty="0" err="1" smtClean="0">
                <a:cs typeface="Symbol" charset="2"/>
              </a:rPr>
              <a:t>x</a:t>
            </a:r>
            <a:r>
              <a:rPr lang="en-US" sz="1600" b="1" dirty="0" smtClean="0">
                <a:cs typeface="Symbol" charset="2"/>
              </a:rPr>
              <a:t> range</a:t>
            </a:r>
          </a:p>
          <a:p>
            <a:pPr marL="233363" indent="-233363">
              <a:buFont typeface="Wingdings" charset="2"/>
              <a:buChar char="ü"/>
            </a:pPr>
            <a:r>
              <a:rPr lang="en-US" sz="1600" b="1" dirty="0" smtClean="0">
                <a:cs typeface="Symbol" charset="2"/>
              </a:rPr>
              <a:t>At low-</a:t>
            </a:r>
            <a:r>
              <a:rPr lang="en-US" sz="1600" b="1" dirty="0" err="1" smtClean="0">
                <a:cs typeface="Symbol" charset="2"/>
              </a:rPr>
              <a:t>x</a:t>
            </a:r>
            <a:r>
              <a:rPr lang="en-US" sz="1600" b="1" dirty="0" smtClean="0">
                <a:cs typeface="Symbol" charset="2"/>
              </a:rPr>
              <a:t> gluons dominate</a:t>
            </a:r>
            <a:endParaRPr lang="en-US" sz="1600" b="1" baseline="-25000" dirty="0" smtClean="0">
              <a:solidFill>
                <a:srgbClr val="FF0000"/>
              </a:solidFill>
              <a:cs typeface="Symbol" charset="2"/>
            </a:endParaRPr>
          </a:p>
          <a:p>
            <a:endParaRPr lang="en-US" sz="1600" b="1" dirty="0"/>
          </a:p>
        </p:txBody>
      </p:sp>
      <p:pic>
        <p:nvPicPr>
          <p:cNvPr id="12" name="Picture 11" descr="DESY-09-158_18a.eps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3"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<p:blipFill>
              <a:blip r:embed="rId4"/>
              <a:stretch>
                <a:fillRect/>
              </a:stretch>
            </p:blipFill>
          </mc:Fallback>
        </mc:AlternateContent>
        <p:spPr>
          <a:xfrm>
            <a:off x="3411875" y="1971636"/>
            <a:ext cx="2798626" cy="2537026"/>
          </a:xfrm>
          <a:prstGeom prst="rect">
            <a:avLst/>
          </a:prstGeom>
        </p:spPr>
      </p:pic>
      <p:pic>
        <p:nvPicPr>
          <p:cNvPr id="13" name="Picture 12" descr="DESY-09-158_18b.eps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5"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<p:blipFill>
              <a:blip r:embed="rId6"/>
              <a:stretch>
                <a:fillRect/>
              </a:stretch>
            </p:blipFill>
          </mc:Fallback>
        </mc:AlternateContent>
        <p:spPr>
          <a:xfrm>
            <a:off x="6097787" y="1993916"/>
            <a:ext cx="2761760" cy="2503606"/>
          </a:xfrm>
          <a:prstGeom prst="rect">
            <a:avLst/>
          </a:prstGeom>
        </p:spPr>
      </p:pic>
      <p:graphicFrame>
        <p:nvGraphicFramePr>
          <p:cNvPr id="15" name="Object 14"/>
          <p:cNvGraphicFramePr>
            <a:graphicFrameLocks noChangeAspect="1"/>
          </p:cNvGraphicFramePr>
          <p:nvPr/>
        </p:nvGraphicFramePr>
        <p:xfrm>
          <a:off x="5942841" y="4942530"/>
          <a:ext cx="3201159" cy="561607"/>
        </p:xfrm>
        <a:graphic>
          <a:graphicData uri="http://schemas.openxmlformats.org/presentationml/2006/ole">
            <p:oleObj spid="_x0000_s429058" name="Equation" r:id="rId7" imgW="2171700" imgH="381000" progId="Equation.3">
              <p:embed/>
            </p:oleObj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3421502" y="5009370"/>
            <a:ext cx="2314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Reduced cross section:</a:t>
            </a:r>
            <a:endParaRPr lang="en-US" dirty="0"/>
          </a:p>
        </p:txBody>
      </p:sp>
      <p:sp>
        <p:nvSpPr>
          <p:cNvPr id="23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322565" name="Object 5"/>
          <p:cNvGraphicFramePr>
            <a:graphicFrameLocks noChangeAspect="1"/>
          </p:cNvGraphicFramePr>
          <p:nvPr/>
        </p:nvGraphicFramePr>
        <p:xfrm>
          <a:off x="6113842" y="4343400"/>
          <a:ext cx="2414587" cy="636588"/>
        </p:xfrm>
        <a:graphic>
          <a:graphicData uri="http://schemas.openxmlformats.org/presentationml/2006/ole">
            <p:oleObj spid="_x0000_s429059" name="Equation" r:id="rId8" imgW="1638300" imgH="431800" progId="Equation.3">
              <p:embed/>
            </p:oleObj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3421502" y="4432520"/>
            <a:ext cx="25463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Differential cross section:</a:t>
            </a:r>
            <a:endParaRPr lang="en-US" dirty="0"/>
          </a:p>
        </p:txBody>
      </p:sp>
      <p:grpSp>
        <p:nvGrpSpPr>
          <p:cNvPr id="2" name="Group 17"/>
          <p:cNvGrpSpPr/>
          <p:nvPr/>
        </p:nvGrpSpPr>
        <p:grpSpPr>
          <a:xfrm>
            <a:off x="177800" y="711200"/>
            <a:ext cx="3333888" cy="3341578"/>
            <a:chOff x="177800" y="990600"/>
            <a:chExt cx="3333888" cy="3341578"/>
          </a:xfrm>
        </p:grpSpPr>
        <p:pic>
          <p:nvPicPr>
            <p:cNvPr id="14" name="Picture 13" descr="imm2.eps"/>
            <p:cNvPicPr>
              <a:picLocks noChangeAspect="1"/>
            </p:cNvPicPr>
            <p:nvPr/>
          </p:nvPicPr>
          <mc:AlternateContent xmlns:ma="http://schemas.microsoft.com/office/mac/drawingml/2008/main">
            <mc:Choice Requires="ma">
              <p:blipFill>
                <a:blip r:embed="rId9"/>
                <a:stretch>
                  <a:fillRect/>
                </a:stretch>
              </p:blipFill>
            </mc:Choice>
  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  <p:blipFill>
                <a:blip r:embed="rId10"/>
                <a:stretch>
                  <a:fillRect/>
                </a:stretch>
              </p:blipFill>
            </mc:Fallback>
          </mc:AlternateContent>
          <p:spPr>
            <a:xfrm>
              <a:off x="177800" y="998290"/>
              <a:ext cx="3333888" cy="3333888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/>
          </p:nvSpPr>
          <p:spPr>
            <a:xfrm>
              <a:off x="190500" y="990600"/>
              <a:ext cx="48368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~F</a:t>
              </a:r>
              <a:r>
                <a:rPr lang="en-US" b="1" baseline="-25000" dirty="0" smtClean="0"/>
                <a:t>2</a:t>
              </a:r>
              <a:endParaRPr lang="en-US" b="1" baseline="-25000" dirty="0"/>
            </a:p>
          </p:txBody>
        </p:sp>
      </p:grpSp>
      <p:pic>
        <p:nvPicPr>
          <p:cNvPr id="19" name="Picture 1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57200" y="4271963"/>
            <a:ext cx="1701800" cy="1701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/>
          <p:nvPr/>
        </p:nvGrpSpPr>
        <p:grpSpPr>
          <a:xfrm>
            <a:off x="8023" y="973010"/>
            <a:ext cx="5251638" cy="4066084"/>
            <a:chOff x="155974" y="1214310"/>
            <a:chExt cx="5251638" cy="4066084"/>
          </a:xfrm>
        </p:grpSpPr>
        <p:pic>
          <p:nvPicPr>
            <p:cNvPr id="16" name="Picture 15" descr="DisplayFLvsXloopQ2_Djangoh_Off_On_Sys01RadCorOff.pdf"/>
            <p:cNvPicPr>
              <a:picLocks noChangeAspect="1"/>
            </p:cNvPicPr>
            <p:nvPr/>
          </p:nvPicPr>
          <mc:AlternateContent xmlns:ma="http://schemas.microsoft.com/office/mac/drawingml/2008/main">
            <mc:Choice Requires="ma">
              <p:blipFill>
                <a:blip r:embed="rId3"/>
                <a:srcRect/>
                <a:stretch>
                  <a:fillRect/>
                </a:stretch>
              </p:blipFill>
            </mc:Choice>
  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  <p:blipFill>
                <a:blip r:embed="rId4"/>
                <a:srcRect/>
                <a:stretch>
                  <a:fillRect/>
                </a:stretch>
              </p:blipFill>
            </mc:Fallback>
          </mc:AlternateContent>
          <p:spPr>
            <a:xfrm>
              <a:off x="155974" y="1214310"/>
              <a:ext cx="5251638" cy="4066084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/>
          </p:nvSpPr>
          <p:spPr>
            <a:xfrm>
              <a:off x="1067208" y="1379410"/>
              <a:ext cx="18466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en-US" sz="14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304073" y="790931"/>
            <a:ext cx="30420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The impact of an </a:t>
            </a:r>
            <a:r>
              <a:rPr lang="en-US" b="1" dirty="0" err="1" smtClean="0">
                <a:solidFill>
                  <a:srgbClr val="0000FF"/>
                </a:solidFill>
                <a:latin typeface="Comic Sans MS"/>
                <a:cs typeface="Comic Sans MS"/>
              </a:rPr>
              <a:t>eRHIC</a:t>
            </a:r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: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29</a:t>
            </a:fld>
            <a:endParaRPr lang="en-US"/>
          </a:p>
        </p:txBody>
      </p:sp>
      <p:sp>
        <p:nvSpPr>
          <p:cNvPr id="8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325634" name="Object 2"/>
          <p:cNvGraphicFramePr>
            <a:graphicFrameLocks noChangeAspect="1"/>
          </p:cNvGraphicFramePr>
          <p:nvPr/>
        </p:nvGraphicFramePr>
        <p:xfrm>
          <a:off x="5211762" y="850900"/>
          <a:ext cx="2682875" cy="431800"/>
        </p:xfrm>
        <a:graphic>
          <a:graphicData uri="http://schemas.openxmlformats.org/presentationml/2006/ole">
            <p:oleObj spid="_x0000_s430082" name="Equation" r:id="rId5" imgW="1498600" imgH="241300" progId="Equation.3">
              <p:embed/>
            </p:oleObj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4800600" y="1397000"/>
            <a:ext cx="43942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F</a:t>
            </a:r>
            <a:r>
              <a:rPr lang="en-US" b="1" baseline="-25000" dirty="0" smtClean="0">
                <a:solidFill>
                  <a:srgbClr val="0000FF"/>
                </a:solidFill>
              </a:rPr>
              <a:t>L</a:t>
            </a:r>
            <a:r>
              <a:rPr lang="en-US" b="1" dirty="0" smtClean="0">
                <a:solidFill>
                  <a:srgbClr val="0000FF"/>
                </a:solidFill>
              </a:rPr>
              <a:t> can probe the gluons at low-</a:t>
            </a:r>
            <a:r>
              <a:rPr lang="en-US" b="1" dirty="0" err="1" smtClean="0">
                <a:solidFill>
                  <a:srgbClr val="0000FF"/>
                </a:solidFill>
              </a:rPr>
              <a:t>x</a:t>
            </a:r>
            <a:r>
              <a:rPr lang="en-US" b="1" dirty="0" smtClean="0">
                <a:solidFill>
                  <a:srgbClr val="0000FF"/>
                </a:solidFill>
              </a:rPr>
              <a:t> and is sensitive to non-linear (“twist”) effects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27810" y="4953000"/>
            <a:ext cx="88399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Important:</a:t>
            </a:r>
          </a:p>
          <a:p>
            <a:endParaRPr lang="en-US" b="1" dirty="0" smtClean="0">
              <a:solidFill>
                <a:srgbClr val="FF0000"/>
              </a:solidFill>
              <a:latin typeface="Comic Sans MS"/>
              <a:cs typeface="Comic Sans MS"/>
            </a:endParaRPr>
          </a:p>
          <a:p>
            <a:pPr marL="292100" indent="-292100">
              <a:buFont typeface="Wingdings" charset="2"/>
              <a:buChar char="Ø"/>
            </a:pPr>
            <a:r>
              <a:rPr lang="en-US" b="1" dirty="0" smtClean="0"/>
              <a:t>The wide rage in beam energy of </a:t>
            </a:r>
            <a:r>
              <a:rPr lang="en-US" b="1" dirty="0" err="1" smtClean="0"/>
              <a:t>eRHIC</a:t>
            </a:r>
            <a:r>
              <a:rPr lang="en-US" b="1" dirty="0" smtClean="0"/>
              <a:t> is essential for a precise F</a:t>
            </a:r>
            <a:r>
              <a:rPr lang="en-US" b="1" baseline="-25000" dirty="0" smtClean="0"/>
              <a:t>L</a:t>
            </a:r>
            <a:r>
              <a:rPr lang="en-US" b="1" dirty="0" smtClean="0"/>
              <a:t> measurement </a:t>
            </a:r>
          </a:p>
          <a:p>
            <a:pPr marL="292100" indent="-292100">
              <a:buFont typeface="Wingdings" charset="2"/>
              <a:buChar char="Ø"/>
            </a:pPr>
            <a:r>
              <a:rPr lang="en-US" b="1" dirty="0" smtClean="0"/>
              <a:t>F</a:t>
            </a:r>
            <a:r>
              <a:rPr lang="en-US" b="1" baseline="-25000" dirty="0" smtClean="0"/>
              <a:t>L</a:t>
            </a:r>
            <a:r>
              <a:rPr lang="en-US" b="1" dirty="0" smtClean="0"/>
              <a:t> can probe the saturation regime in </a:t>
            </a:r>
            <a:r>
              <a:rPr lang="en-US" b="1" dirty="0" err="1" smtClean="0"/>
              <a:t>eA</a:t>
            </a:r>
            <a:r>
              <a:rPr lang="en-US" b="1" dirty="0" smtClean="0"/>
              <a:t> </a:t>
            </a:r>
            <a:r>
              <a:rPr lang="en-US" b="1" dirty="0" smtClean="0">
                <a:solidFill>
                  <a:srgbClr val="0000FF"/>
                </a:solidFill>
              </a:rPr>
              <a:t>(see M. Lamont’s talk)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F</a:t>
            </a:r>
            <a:r>
              <a:rPr lang="en-GB" sz="2900" b="1" baseline="-25000" dirty="0" smtClean="0">
                <a:solidFill>
                  <a:srgbClr val="FF0000"/>
                </a:solidFill>
                <a:latin typeface="+mj-lt"/>
              </a:rPr>
              <a:t>L</a:t>
            </a:r>
            <a:endParaRPr lang="en-GB" sz="2900" b="1" baseline="-25000" dirty="0">
              <a:solidFill>
                <a:srgbClr val="FF0000"/>
              </a:solidFill>
              <a:latin typeface="+mj-lt"/>
            </a:endParaRPr>
          </a:p>
        </p:txBody>
      </p:sp>
      <p:grpSp>
        <p:nvGrpSpPr>
          <p:cNvPr id="6" name="Group 22"/>
          <p:cNvGrpSpPr/>
          <p:nvPr/>
        </p:nvGrpSpPr>
        <p:grpSpPr>
          <a:xfrm>
            <a:off x="4650967" y="2032001"/>
            <a:ext cx="4543834" cy="3264187"/>
            <a:chOff x="4650967" y="2032001"/>
            <a:chExt cx="4543834" cy="3264187"/>
          </a:xfrm>
        </p:grpSpPr>
        <p:pic>
          <p:nvPicPr>
            <p:cNvPr id="21" name="Picture 20" descr="H1prelim-10-044.figfl_allfits.eps"/>
            <p:cNvPicPr>
              <a:picLocks noChangeAspect="1"/>
            </p:cNvPicPr>
            <p:nvPr/>
          </p:nvPicPr>
          <mc:AlternateContent xmlns:ma="http://schemas.microsoft.com/office/mac/drawingml/2008/main">
            <mc:Choice Requires="ma">
              <p:blipFill>
                <a:blip r:embed="rId6"/>
                <a:stretch>
                  <a:fillRect/>
                </a:stretch>
              </p:blipFill>
            </mc:Choice>
  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  <p:blipFill>
                <a:blip r:embed="rId7"/>
                <a:stretch>
                  <a:fillRect/>
                </a:stretch>
              </p:blipFill>
            </mc:Fallback>
          </mc:AlternateContent>
          <p:spPr>
            <a:xfrm>
              <a:off x="4650967" y="2032001"/>
              <a:ext cx="4490447" cy="2922354"/>
            </a:xfrm>
            <a:prstGeom prst="rect">
              <a:avLst/>
            </a:prstGeom>
            <a:solidFill>
              <a:schemeClr val="bg1"/>
            </a:solidFill>
          </p:spPr>
        </p:pic>
        <p:sp>
          <p:nvSpPr>
            <p:cNvPr id="22" name="Rectangle 21"/>
            <p:cNvSpPr/>
            <p:nvPr/>
          </p:nvSpPr>
          <p:spPr>
            <a:xfrm>
              <a:off x="4800600" y="4711412"/>
              <a:ext cx="4394201" cy="5847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 smtClean="0"/>
                <a:t>HERA had only two lower-energy high statistics runs -&gt; bad for F</a:t>
              </a:r>
              <a:r>
                <a:rPr lang="en-US" sz="1600" b="1" baseline="-25000" dirty="0" smtClean="0"/>
                <a:t>L</a:t>
              </a:r>
              <a:r>
                <a:rPr lang="en-US" sz="1600" b="1" dirty="0" smtClean="0"/>
                <a:t> extraction</a:t>
              </a:r>
              <a:endParaRPr lang="en-US" sz="16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Oval 4"/>
          <p:cNvSpPr>
            <a:spLocks noChangeAspect="1" noChangeArrowheads="1"/>
          </p:cNvSpPr>
          <p:nvPr/>
        </p:nvSpPr>
        <p:spPr bwMode="auto">
          <a:xfrm>
            <a:off x="2857500" y="2743200"/>
            <a:ext cx="284163" cy="304800"/>
          </a:xfrm>
          <a:prstGeom prst="ellipse">
            <a:avLst/>
          </a:prstGeom>
          <a:solidFill>
            <a:srgbClr val="84AC84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sz="1800">
                <a:latin typeface="Helvetica" charset="0"/>
                <a:cs typeface="Helvetica" charset="0"/>
              </a:rPr>
              <a:t>e</a:t>
            </a:r>
            <a:r>
              <a:rPr lang="en-US" sz="1800" baseline="30000">
                <a:latin typeface="Helvetica" charset="0"/>
                <a:cs typeface="Helvetica" charset="0"/>
              </a:rPr>
              <a:t>-</a:t>
            </a:r>
          </a:p>
        </p:txBody>
      </p:sp>
      <p:grpSp>
        <p:nvGrpSpPr>
          <p:cNvPr id="3" name="Group 169"/>
          <p:cNvGrpSpPr>
            <a:grpSpLocks/>
          </p:cNvGrpSpPr>
          <p:nvPr/>
        </p:nvGrpSpPr>
        <p:grpSpPr bwMode="auto">
          <a:xfrm>
            <a:off x="5572125" y="1574800"/>
            <a:ext cx="927100" cy="2819400"/>
            <a:chOff x="3264" y="1536"/>
            <a:chExt cx="624" cy="1776"/>
          </a:xfrm>
        </p:grpSpPr>
        <p:sp>
          <p:nvSpPr>
            <p:cNvPr id="13383" name="Oval 7"/>
            <p:cNvSpPr>
              <a:spLocks noChangeAspect="1" noChangeArrowheads="1"/>
            </p:cNvSpPr>
            <p:nvPr/>
          </p:nvSpPr>
          <p:spPr bwMode="auto">
            <a:xfrm>
              <a:off x="3456" y="1536"/>
              <a:ext cx="240" cy="240"/>
            </a:xfrm>
            <a:prstGeom prst="ellipse">
              <a:avLst/>
            </a:prstGeom>
            <a:solidFill>
              <a:srgbClr val="2C07B5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r>
                <a:rPr lang="en-US" sz="1800">
                  <a:latin typeface="Helvetica" charset="0"/>
                  <a:cs typeface="Helvetica" charset="0"/>
                </a:rPr>
                <a:t>p</a:t>
              </a:r>
            </a:p>
          </p:txBody>
        </p:sp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3264" y="2064"/>
              <a:ext cx="624" cy="576"/>
              <a:chOff x="3264" y="2064"/>
              <a:chExt cx="624" cy="576"/>
            </a:xfrm>
          </p:grpSpPr>
          <p:sp>
            <p:nvSpPr>
              <p:cNvPr id="13389" name="Oval 9"/>
              <p:cNvSpPr>
                <a:spLocks noChangeAspect="1" noChangeArrowheads="1"/>
              </p:cNvSpPr>
              <p:nvPr/>
            </p:nvSpPr>
            <p:spPr bwMode="auto">
              <a:xfrm>
                <a:off x="3360" y="2064"/>
                <a:ext cx="240" cy="240"/>
              </a:xfrm>
              <a:prstGeom prst="ellipse">
                <a:avLst/>
              </a:prstGeom>
              <a:solidFill>
                <a:srgbClr val="2C07B5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800">
                  <a:latin typeface="Helvetica" charset="0"/>
                  <a:cs typeface="Helvetica" charset="0"/>
                </a:endParaRPr>
              </a:p>
            </p:txBody>
          </p:sp>
          <p:sp>
            <p:nvSpPr>
              <p:cNvPr id="13390" name="Oval 10"/>
              <p:cNvSpPr>
                <a:spLocks noChangeAspect="1" noChangeArrowheads="1"/>
              </p:cNvSpPr>
              <p:nvPr/>
            </p:nvSpPr>
            <p:spPr bwMode="auto">
              <a:xfrm>
                <a:off x="3648" y="2400"/>
                <a:ext cx="240" cy="240"/>
              </a:xfrm>
              <a:prstGeom prst="ellipse">
                <a:avLst/>
              </a:prstGeom>
              <a:solidFill>
                <a:srgbClr val="B60638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800">
                  <a:latin typeface="Helvetica" charset="0"/>
                  <a:cs typeface="Helvetica" charset="0"/>
                </a:endParaRPr>
              </a:p>
            </p:txBody>
          </p:sp>
          <p:sp>
            <p:nvSpPr>
              <p:cNvPr id="13391" name="Oval 11"/>
              <p:cNvSpPr>
                <a:spLocks noChangeAspect="1" noChangeArrowheads="1"/>
              </p:cNvSpPr>
              <p:nvPr/>
            </p:nvSpPr>
            <p:spPr bwMode="auto">
              <a:xfrm>
                <a:off x="3648" y="2112"/>
                <a:ext cx="240" cy="240"/>
              </a:xfrm>
              <a:prstGeom prst="ellipse">
                <a:avLst/>
              </a:prstGeom>
              <a:solidFill>
                <a:srgbClr val="2C07B5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800">
                  <a:latin typeface="Helvetica" charset="0"/>
                  <a:cs typeface="Helvetica" charset="0"/>
                </a:endParaRPr>
              </a:p>
            </p:txBody>
          </p:sp>
          <p:sp>
            <p:nvSpPr>
              <p:cNvPr id="13392" name="Oval 12"/>
              <p:cNvSpPr>
                <a:spLocks noChangeAspect="1" noChangeArrowheads="1"/>
              </p:cNvSpPr>
              <p:nvPr/>
            </p:nvSpPr>
            <p:spPr bwMode="auto">
              <a:xfrm>
                <a:off x="3504" y="2400"/>
                <a:ext cx="240" cy="240"/>
              </a:xfrm>
              <a:prstGeom prst="ellipse">
                <a:avLst/>
              </a:prstGeom>
              <a:solidFill>
                <a:srgbClr val="2C07B5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800">
                  <a:latin typeface="Helvetica" charset="0"/>
                  <a:cs typeface="Helvetica" charset="0"/>
                </a:endParaRPr>
              </a:p>
            </p:txBody>
          </p:sp>
          <p:sp>
            <p:nvSpPr>
              <p:cNvPr id="13393" name="Oval 13"/>
              <p:cNvSpPr>
                <a:spLocks noChangeAspect="1" noChangeArrowheads="1"/>
              </p:cNvSpPr>
              <p:nvPr/>
            </p:nvSpPr>
            <p:spPr bwMode="auto">
              <a:xfrm>
                <a:off x="3360" y="2400"/>
                <a:ext cx="240" cy="240"/>
              </a:xfrm>
              <a:prstGeom prst="ellipse">
                <a:avLst/>
              </a:prstGeom>
              <a:solidFill>
                <a:srgbClr val="B60638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800">
                  <a:latin typeface="Helvetica" charset="0"/>
                  <a:cs typeface="Helvetica" charset="0"/>
                </a:endParaRPr>
              </a:p>
            </p:txBody>
          </p:sp>
          <p:sp>
            <p:nvSpPr>
              <p:cNvPr id="13394" name="Oval 14"/>
              <p:cNvSpPr>
                <a:spLocks noChangeAspect="1" noChangeArrowheads="1"/>
              </p:cNvSpPr>
              <p:nvPr/>
            </p:nvSpPr>
            <p:spPr bwMode="auto">
              <a:xfrm>
                <a:off x="3264" y="2304"/>
                <a:ext cx="240" cy="240"/>
              </a:xfrm>
              <a:prstGeom prst="ellipse">
                <a:avLst/>
              </a:prstGeom>
              <a:solidFill>
                <a:srgbClr val="2C07B5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800">
                  <a:latin typeface="Helvetica" charset="0"/>
                  <a:cs typeface="Helvetica" charset="0"/>
                </a:endParaRPr>
              </a:p>
            </p:txBody>
          </p:sp>
          <p:sp>
            <p:nvSpPr>
              <p:cNvPr id="13395" name="Oval 15"/>
              <p:cNvSpPr>
                <a:spLocks noChangeAspect="1" noChangeArrowheads="1"/>
              </p:cNvSpPr>
              <p:nvPr/>
            </p:nvSpPr>
            <p:spPr bwMode="auto">
              <a:xfrm>
                <a:off x="3264" y="2160"/>
                <a:ext cx="240" cy="240"/>
              </a:xfrm>
              <a:prstGeom prst="ellipse">
                <a:avLst/>
              </a:prstGeom>
              <a:solidFill>
                <a:srgbClr val="B60638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800">
                  <a:latin typeface="Helvetica" charset="0"/>
                  <a:cs typeface="Helvetica" charset="0"/>
                </a:endParaRPr>
              </a:p>
            </p:txBody>
          </p:sp>
          <p:sp>
            <p:nvSpPr>
              <p:cNvPr id="13396" name="Oval 16"/>
              <p:cNvSpPr>
                <a:spLocks noChangeAspect="1" noChangeArrowheads="1"/>
              </p:cNvSpPr>
              <p:nvPr/>
            </p:nvSpPr>
            <p:spPr bwMode="auto">
              <a:xfrm>
                <a:off x="3552" y="2064"/>
                <a:ext cx="240" cy="240"/>
              </a:xfrm>
              <a:prstGeom prst="ellipse">
                <a:avLst/>
              </a:prstGeom>
              <a:solidFill>
                <a:srgbClr val="B60638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800">
                  <a:latin typeface="Helvetica" charset="0"/>
                  <a:cs typeface="Helvetica" charset="0"/>
                </a:endParaRPr>
              </a:p>
            </p:txBody>
          </p:sp>
          <p:sp>
            <p:nvSpPr>
              <p:cNvPr id="13397" name="Oval 17"/>
              <p:cNvSpPr>
                <a:spLocks noChangeAspect="1" noChangeArrowheads="1"/>
              </p:cNvSpPr>
              <p:nvPr/>
            </p:nvSpPr>
            <p:spPr bwMode="auto">
              <a:xfrm>
                <a:off x="3648" y="2256"/>
                <a:ext cx="240" cy="240"/>
              </a:xfrm>
              <a:prstGeom prst="ellipse">
                <a:avLst/>
              </a:prstGeom>
              <a:solidFill>
                <a:srgbClr val="2C07B5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800">
                  <a:latin typeface="Helvetica" charset="0"/>
                  <a:cs typeface="Helvetica" charset="0"/>
                </a:endParaRPr>
              </a:p>
            </p:txBody>
          </p:sp>
          <p:sp>
            <p:nvSpPr>
              <p:cNvPr id="13398" name="Oval 18"/>
              <p:cNvSpPr>
                <a:spLocks noChangeAspect="1" noChangeArrowheads="1"/>
              </p:cNvSpPr>
              <p:nvPr/>
            </p:nvSpPr>
            <p:spPr bwMode="auto">
              <a:xfrm>
                <a:off x="3456" y="2208"/>
                <a:ext cx="240" cy="240"/>
              </a:xfrm>
              <a:prstGeom prst="ellipse">
                <a:avLst/>
              </a:prstGeom>
              <a:solidFill>
                <a:srgbClr val="B60638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800">
                  <a:latin typeface="Helvetica" charset="0"/>
                  <a:cs typeface="Helvetica" charset="0"/>
                </a:endParaRPr>
              </a:p>
            </p:txBody>
          </p:sp>
        </p:grpSp>
        <p:grpSp>
          <p:nvGrpSpPr>
            <p:cNvPr id="5" name="Group 19"/>
            <p:cNvGrpSpPr>
              <a:grpSpLocks/>
            </p:cNvGrpSpPr>
            <p:nvPr/>
          </p:nvGrpSpPr>
          <p:grpSpPr bwMode="auto">
            <a:xfrm>
              <a:off x="3360" y="2880"/>
              <a:ext cx="384" cy="432"/>
              <a:chOff x="3504" y="2784"/>
              <a:chExt cx="384" cy="432"/>
            </a:xfrm>
          </p:grpSpPr>
          <p:sp>
            <p:nvSpPr>
              <p:cNvPr id="13386" name="Oval 20"/>
              <p:cNvSpPr>
                <a:spLocks noChangeAspect="1" noChangeArrowheads="1"/>
              </p:cNvSpPr>
              <p:nvPr/>
            </p:nvSpPr>
            <p:spPr bwMode="auto">
              <a:xfrm>
                <a:off x="3504" y="2928"/>
                <a:ext cx="240" cy="240"/>
              </a:xfrm>
              <a:prstGeom prst="ellipse">
                <a:avLst/>
              </a:prstGeom>
              <a:solidFill>
                <a:srgbClr val="2C07B5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800">
                  <a:latin typeface="Helvetica" charset="0"/>
                  <a:cs typeface="Helvetica" charset="0"/>
                </a:endParaRPr>
              </a:p>
            </p:txBody>
          </p:sp>
          <p:sp>
            <p:nvSpPr>
              <p:cNvPr id="13387" name="Oval 21"/>
              <p:cNvSpPr>
                <a:spLocks noChangeAspect="1" noChangeArrowheads="1"/>
              </p:cNvSpPr>
              <p:nvPr/>
            </p:nvSpPr>
            <p:spPr bwMode="auto">
              <a:xfrm>
                <a:off x="3648" y="2976"/>
                <a:ext cx="240" cy="240"/>
              </a:xfrm>
              <a:prstGeom prst="ellipse">
                <a:avLst/>
              </a:prstGeom>
              <a:solidFill>
                <a:srgbClr val="B60638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800">
                  <a:latin typeface="Helvetica" charset="0"/>
                  <a:cs typeface="Helvetica" charset="0"/>
                </a:endParaRPr>
              </a:p>
            </p:txBody>
          </p:sp>
          <p:sp>
            <p:nvSpPr>
              <p:cNvPr id="13388" name="Oval 22"/>
              <p:cNvSpPr>
                <a:spLocks noChangeAspect="1" noChangeArrowheads="1"/>
              </p:cNvSpPr>
              <p:nvPr/>
            </p:nvSpPr>
            <p:spPr bwMode="auto">
              <a:xfrm>
                <a:off x="3600" y="2784"/>
                <a:ext cx="240" cy="240"/>
              </a:xfrm>
              <a:prstGeom prst="ellipse">
                <a:avLst/>
              </a:prstGeom>
              <a:solidFill>
                <a:srgbClr val="2C07B5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800">
                  <a:latin typeface="Helvetica" charset="0"/>
                  <a:cs typeface="Helvetica" charset="0"/>
                </a:endParaRPr>
              </a:p>
            </p:txBody>
          </p:sp>
        </p:grpSp>
      </p:grpSp>
      <p:sp>
        <p:nvSpPr>
          <p:cNvPr id="18494" name="Text Box 23"/>
          <p:cNvSpPr txBox="1">
            <a:spLocks noChangeArrowheads="1"/>
          </p:cNvSpPr>
          <p:nvPr/>
        </p:nvSpPr>
        <p:spPr bwMode="auto">
          <a:xfrm>
            <a:off x="0" y="2554069"/>
            <a:ext cx="27432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l">
              <a:defRPr/>
            </a:pPr>
            <a:r>
              <a:rPr lang="en-US" sz="1800" b="0" dirty="0" smtClean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  <a:t>80</a:t>
            </a:r>
            <a:r>
              <a:rPr lang="en-US" sz="1800" b="0" dirty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  <a:t>% </a:t>
            </a:r>
            <a:r>
              <a:rPr lang="en-US" sz="1800" b="0" dirty="0" smtClean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  <a:t>polarized electrons:</a:t>
            </a:r>
            <a:br>
              <a:rPr lang="en-US" sz="1800" b="0" dirty="0" smtClean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</a:br>
            <a:r>
              <a:rPr lang="en-US" sz="1800" b="0" dirty="0" smtClean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  <a:t>6.6 – 21.2 GeV</a:t>
            </a:r>
            <a:endParaRPr lang="en-US" sz="1800" b="0" dirty="0">
              <a:solidFill>
                <a:srgbClr val="0000FF"/>
              </a:solidFill>
              <a:latin typeface="Helvetica"/>
              <a:ea typeface="+mn-ea"/>
              <a:cs typeface="Helvetica"/>
            </a:endParaRPr>
          </a:p>
        </p:txBody>
      </p:sp>
      <p:sp>
        <p:nvSpPr>
          <p:cNvPr id="18495" name="Text Box 24"/>
          <p:cNvSpPr txBox="1">
            <a:spLocks noChangeArrowheads="1"/>
          </p:cNvSpPr>
          <p:nvPr/>
        </p:nvSpPr>
        <p:spPr bwMode="auto">
          <a:xfrm>
            <a:off x="6629400" y="3657600"/>
            <a:ext cx="25146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l">
              <a:defRPr/>
            </a:pPr>
            <a:r>
              <a:rPr lang="en-US" sz="1800" b="0" dirty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  <a:t>Pol. light ions (</a:t>
            </a:r>
            <a:r>
              <a:rPr lang="en-US" sz="1800" b="0" dirty="0" smtClean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  <a:t>He-3</a:t>
            </a:r>
            <a:r>
              <a:rPr lang="en-US" sz="1800" b="0" dirty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  <a:t>) </a:t>
            </a:r>
            <a:br>
              <a:rPr lang="en-US" sz="1800" b="0" dirty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</a:br>
            <a:r>
              <a:rPr lang="en-US" sz="1800" b="0" dirty="0" smtClean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  <a:t>17 - 167 (184*</a:t>
            </a:r>
            <a:r>
              <a:rPr lang="en-US" sz="1800" b="0" dirty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  <a:t>) GeV/u</a:t>
            </a:r>
          </a:p>
        </p:txBody>
      </p:sp>
      <p:sp>
        <p:nvSpPr>
          <p:cNvPr id="18496" name="Text Box 25"/>
          <p:cNvSpPr txBox="1">
            <a:spLocks noChangeArrowheads="1"/>
          </p:cNvSpPr>
          <p:nvPr/>
        </p:nvSpPr>
        <p:spPr bwMode="auto">
          <a:xfrm>
            <a:off x="6629400" y="2514600"/>
            <a:ext cx="2401888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l">
              <a:defRPr/>
            </a:pPr>
            <a:r>
              <a:rPr lang="en-US" sz="1800" b="0" dirty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  <a:t>Light ions (d</a:t>
            </a:r>
            <a:r>
              <a:rPr lang="en-US" sz="1800" b="0" dirty="0" smtClean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  <a:t>, Si, Cu</a:t>
            </a:r>
            <a:r>
              <a:rPr lang="en-US" sz="1800" b="0" dirty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  <a:t>)</a:t>
            </a:r>
          </a:p>
          <a:p>
            <a:pPr algn="l">
              <a:defRPr/>
            </a:pPr>
            <a:r>
              <a:rPr lang="en-US" sz="1800" b="0" dirty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  <a:t>Heavy ions (Au</a:t>
            </a:r>
            <a:r>
              <a:rPr lang="en-US" sz="1800" b="0" dirty="0" smtClean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  <a:t>, U</a:t>
            </a:r>
            <a:r>
              <a:rPr lang="en-US" sz="1800" b="0" dirty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  <a:t>)</a:t>
            </a:r>
          </a:p>
          <a:p>
            <a:pPr algn="l">
              <a:defRPr/>
            </a:pPr>
            <a:r>
              <a:rPr lang="en-US" sz="1800" b="0" dirty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  <a:t>1</a:t>
            </a:r>
            <a:r>
              <a:rPr lang="en-US" sz="1800" b="0" dirty="0" smtClean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  <a:t>0 </a:t>
            </a:r>
            <a:r>
              <a:rPr lang="en-US" sz="1800" b="0" dirty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  <a:t>- 100 (</a:t>
            </a:r>
            <a:r>
              <a:rPr lang="en-US" sz="1800" b="0" dirty="0" smtClean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  <a:t>110</a:t>
            </a:r>
            <a:r>
              <a:rPr lang="en-US" sz="1800" b="0" dirty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  <a:t>*) GeV/u</a:t>
            </a:r>
          </a:p>
        </p:txBody>
      </p:sp>
      <p:sp>
        <p:nvSpPr>
          <p:cNvPr id="18497" name="Text Box 26"/>
          <p:cNvSpPr txBox="1">
            <a:spLocks noChangeArrowheads="1"/>
          </p:cNvSpPr>
          <p:nvPr/>
        </p:nvSpPr>
        <p:spPr bwMode="auto">
          <a:xfrm>
            <a:off x="6629400" y="1485900"/>
            <a:ext cx="264318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l">
              <a:defRPr/>
            </a:pPr>
            <a:r>
              <a:rPr lang="en-US" sz="1800" b="0" dirty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  <a:t>70% polarized protons </a:t>
            </a:r>
          </a:p>
          <a:p>
            <a:pPr algn="l">
              <a:defRPr/>
            </a:pPr>
            <a:r>
              <a:rPr lang="en-US" sz="1800" b="0" dirty="0" smtClean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  <a:t>25 </a:t>
            </a:r>
            <a:r>
              <a:rPr lang="en-US" sz="1800" b="0" dirty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  <a:t>- 250 </a:t>
            </a:r>
            <a:r>
              <a:rPr lang="en-US" sz="1800" b="0" dirty="0" smtClean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  <a:t>(275*</a:t>
            </a:r>
            <a:r>
              <a:rPr lang="en-US" sz="1800" b="0" dirty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  <a:t>) GeV</a:t>
            </a:r>
          </a:p>
        </p:txBody>
      </p:sp>
      <p:sp>
        <p:nvSpPr>
          <p:cNvPr id="13320" name="AutoShape 27"/>
          <p:cNvSpPr>
            <a:spLocks/>
          </p:cNvSpPr>
          <p:nvPr/>
        </p:nvSpPr>
        <p:spPr bwMode="auto">
          <a:xfrm>
            <a:off x="3200400" y="2286000"/>
            <a:ext cx="46037" cy="1143000"/>
          </a:xfrm>
          <a:prstGeom prst="rightBrace">
            <a:avLst>
              <a:gd name="adj1" fmla="val 156783"/>
              <a:gd name="adj2" fmla="val 50000"/>
            </a:avLst>
          </a:prstGeom>
          <a:noFill/>
          <a:ln w="28575">
            <a:solidFill>
              <a:schemeClr val="fol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sz="1800">
              <a:latin typeface="Helvetica" charset="0"/>
              <a:cs typeface="Helvetica" charset="0"/>
            </a:endParaRPr>
          </a:p>
        </p:txBody>
      </p:sp>
      <p:sp>
        <p:nvSpPr>
          <p:cNvPr id="13321" name="AutoShape 28"/>
          <p:cNvSpPr>
            <a:spLocks/>
          </p:cNvSpPr>
          <p:nvPr/>
        </p:nvSpPr>
        <p:spPr bwMode="auto">
          <a:xfrm>
            <a:off x="5430838" y="1346200"/>
            <a:ext cx="71437" cy="2971800"/>
          </a:xfrm>
          <a:prstGeom prst="leftBrace">
            <a:avLst>
              <a:gd name="adj1" fmla="val 324136"/>
              <a:gd name="adj2" fmla="val 50000"/>
            </a:avLst>
          </a:prstGeom>
          <a:noFill/>
          <a:ln w="28575">
            <a:solidFill>
              <a:schemeClr val="fol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sz="1800">
              <a:latin typeface="Helvetica" charset="0"/>
              <a:cs typeface="Helvetica" charset="0"/>
            </a:endParaRPr>
          </a:p>
        </p:txBody>
      </p:sp>
      <p:sp>
        <p:nvSpPr>
          <p:cNvPr id="13322" name="Line 29"/>
          <p:cNvSpPr>
            <a:spLocks noChangeShapeType="1"/>
          </p:cNvSpPr>
          <p:nvPr/>
        </p:nvSpPr>
        <p:spPr bwMode="auto">
          <a:xfrm>
            <a:off x="3340100" y="2860674"/>
            <a:ext cx="665163" cy="9525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3323" name="Line 30"/>
          <p:cNvSpPr>
            <a:spLocks noChangeShapeType="1"/>
          </p:cNvSpPr>
          <p:nvPr/>
        </p:nvSpPr>
        <p:spPr bwMode="auto">
          <a:xfrm flipH="1">
            <a:off x="4503738" y="2870200"/>
            <a:ext cx="784225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3324" name="Line 31"/>
          <p:cNvSpPr>
            <a:spLocks noChangeShapeType="1"/>
          </p:cNvSpPr>
          <p:nvPr/>
        </p:nvSpPr>
        <p:spPr bwMode="auto">
          <a:xfrm flipV="1">
            <a:off x="2743200" y="2743200"/>
            <a:ext cx="0" cy="304800"/>
          </a:xfrm>
          <a:prstGeom prst="line">
            <a:avLst/>
          </a:prstGeom>
          <a:noFill/>
          <a:ln w="28575">
            <a:solidFill>
              <a:srgbClr val="F7360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3325" name="Line 33"/>
          <p:cNvSpPr>
            <a:spLocks noChangeShapeType="1"/>
          </p:cNvSpPr>
          <p:nvPr/>
        </p:nvSpPr>
        <p:spPr bwMode="auto">
          <a:xfrm flipV="1">
            <a:off x="6284913" y="1574800"/>
            <a:ext cx="0" cy="304800"/>
          </a:xfrm>
          <a:prstGeom prst="line">
            <a:avLst/>
          </a:prstGeom>
          <a:noFill/>
          <a:ln w="28575">
            <a:solidFill>
              <a:srgbClr val="F7360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3326" name="Line 34"/>
          <p:cNvSpPr>
            <a:spLocks noChangeShapeType="1"/>
          </p:cNvSpPr>
          <p:nvPr/>
        </p:nvSpPr>
        <p:spPr bwMode="auto">
          <a:xfrm flipV="1">
            <a:off x="6356350" y="3860800"/>
            <a:ext cx="0" cy="304800"/>
          </a:xfrm>
          <a:prstGeom prst="line">
            <a:avLst/>
          </a:prstGeom>
          <a:noFill/>
          <a:ln w="28575">
            <a:solidFill>
              <a:srgbClr val="F7360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3327" name="AutoShape 37"/>
          <p:cNvSpPr>
            <a:spLocks noChangeArrowheads="1"/>
          </p:cNvSpPr>
          <p:nvPr/>
        </p:nvSpPr>
        <p:spPr bwMode="auto">
          <a:xfrm>
            <a:off x="4005263" y="2565400"/>
            <a:ext cx="498475" cy="609600"/>
          </a:xfrm>
          <a:prstGeom prst="irregularSeal1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sz="1800">
              <a:latin typeface="Helvetica" charset="0"/>
              <a:cs typeface="Helvetica" charset="0"/>
            </a:endParaRPr>
          </a:p>
        </p:txBody>
      </p:sp>
      <p:sp>
        <p:nvSpPr>
          <p:cNvPr id="18508" name="Text Box 39"/>
          <p:cNvSpPr txBox="1">
            <a:spLocks noChangeArrowheads="1"/>
          </p:cNvSpPr>
          <p:nvPr/>
        </p:nvSpPr>
        <p:spPr bwMode="auto">
          <a:xfrm>
            <a:off x="730250" y="4457700"/>
            <a:ext cx="80010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>
              <a:defRPr/>
            </a:pPr>
            <a:r>
              <a:rPr lang="en-US" sz="2000" b="1" dirty="0" smtClean="0">
                <a:latin typeface="Helvetica"/>
                <a:ea typeface="+mn-ea"/>
                <a:cs typeface="Helvetica"/>
              </a:rPr>
              <a:t>Center-of-mass </a:t>
            </a:r>
            <a:r>
              <a:rPr lang="en-US" sz="2000" b="1" dirty="0">
                <a:latin typeface="Helvetica"/>
                <a:ea typeface="+mn-ea"/>
                <a:cs typeface="Helvetica"/>
              </a:rPr>
              <a:t>energy range</a:t>
            </a:r>
            <a:r>
              <a:rPr lang="en-US" sz="2000" b="1" dirty="0" smtClean="0">
                <a:latin typeface="Helvetica"/>
                <a:ea typeface="+mn-ea"/>
                <a:cs typeface="Helvetica"/>
              </a:rPr>
              <a:t>: 30 – 145 </a:t>
            </a:r>
            <a:r>
              <a:rPr lang="en-US" sz="2000" b="1" dirty="0">
                <a:latin typeface="Helvetica"/>
                <a:ea typeface="+mn-ea"/>
                <a:cs typeface="Helvetica"/>
              </a:rPr>
              <a:t>GeV</a:t>
            </a:r>
          </a:p>
          <a:p>
            <a:pPr algn="ctr">
              <a:defRPr/>
            </a:pPr>
            <a:r>
              <a:rPr lang="en-US" sz="2000" b="1" dirty="0">
                <a:latin typeface="Helvetica"/>
                <a:ea typeface="+mn-ea"/>
                <a:cs typeface="Helvetica"/>
              </a:rPr>
              <a:t>Any polarization direction in </a:t>
            </a:r>
            <a:r>
              <a:rPr lang="en-US" sz="2000" b="1" dirty="0" smtClean="0">
                <a:latin typeface="Helvetica"/>
                <a:ea typeface="+mn-ea"/>
                <a:cs typeface="Helvetica"/>
              </a:rPr>
              <a:t>electron-hadron </a:t>
            </a:r>
            <a:r>
              <a:rPr lang="en-US" sz="2000" b="1" dirty="0">
                <a:latin typeface="Helvetica"/>
                <a:ea typeface="+mn-ea"/>
                <a:cs typeface="Helvetica"/>
              </a:rPr>
              <a:t>collisions</a:t>
            </a:r>
          </a:p>
        </p:txBody>
      </p:sp>
      <p:grpSp>
        <p:nvGrpSpPr>
          <p:cNvPr id="6" name="Group 203"/>
          <p:cNvGrpSpPr>
            <a:grpSpLocks/>
          </p:cNvGrpSpPr>
          <p:nvPr/>
        </p:nvGrpSpPr>
        <p:grpSpPr bwMode="auto">
          <a:xfrm flipH="1">
            <a:off x="633413" y="5222875"/>
            <a:ext cx="7888287" cy="1182688"/>
            <a:chOff x="263385" y="1120049"/>
            <a:chExt cx="8760615" cy="1373200"/>
          </a:xfrm>
        </p:grpSpPr>
        <p:sp>
          <p:nvSpPr>
            <p:cNvPr id="205" name="Oval 204"/>
            <p:cNvSpPr/>
            <p:nvPr/>
          </p:nvSpPr>
          <p:spPr>
            <a:xfrm>
              <a:off x="263385" y="1671173"/>
              <a:ext cx="410791" cy="145614"/>
            </a:xfrm>
            <a:prstGeom prst="ellipse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 sz="1800">
                <a:latin typeface="Helvetica"/>
                <a:cs typeface="Helvetica"/>
              </a:endParaRPr>
            </a:p>
          </p:txBody>
        </p:sp>
        <p:sp>
          <p:nvSpPr>
            <p:cNvPr id="206" name="Oval 205"/>
            <p:cNvSpPr/>
            <p:nvPr/>
          </p:nvSpPr>
          <p:spPr>
            <a:xfrm>
              <a:off x="787011" y="1667486"/>
              <a:ext cx="410792" cy="145614"/>
            </a:xfrm>
            <a:prstGeom prst="ellipse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 sz="1800">
                <a:latin typeface="Helvetica"/>
                <a:cs typeface="Helvetica"/>
              </a:endParaRPr>
            </a:p>
          </p:txBody>
        </p:sp>
        <p:sp>
          <p:nvSpPr>
            <p:cNvPr id="207" name="Oval 206"/>
            <p:cNvSpPr/>
            <p:nvPr/>
          </p:nvSpPr>
          <p:spPr>
            <a:xfrm>
              <a:off x="1360005" y="1673015"/>
              <a:ext cx="409029" cy="145615"/>
            </a:xfrm>
            <a:prstGeom prst="ellipse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 sz="1800">
                <a:latin typeface="Helvetica"/>
                <a:cs typeface="Helvetica"/>
              </a:endParaRPr>
            </a:p>
          </p:txBody>
        </p:sp>
        <p:sp>
          <p:nvSpPr>
            <p:cNvPr id="208" name="Oval 207"/>
            <p:cNvSpPr/>
            <p:nvPr/>
          </p:nvSpPr>
          <p:spPr>
            <a:xfrm>
              <a:off x="1892447" y="1680388"/>
              <a:ext cx="410791" cy="145615"/>
            </a:xfrm>
            <a:prstGeom prst="ellipse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 sz="1800">
                <a:latin typeface="Helvetica"/>
                <a:cs typeface="Helvetica"/>
              </a:endParaRPr>
            </a:p>
          </p:txBody>
        </p:sp>
        <p:cxnSp>
          <p:nvCxnSpPr>
            <p:cNvPr id="209" name="Straight Arrow Connector 208"/>
            <p:cNvCxnSpPr/>
            <p:nvPr/>
          </p:nvCxnSpPr>
          <p:spPr>
            <a:xfrm>
              <a:off x="302172" y="1591913"/>
              <a:ext cx="322638" cy="1844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Arrow Connector 209"/>
            <p:cNvCxnSpPr/>
            <p:nvPr/>
          </p:nvCxnSpPr>
          <p:spPr>
            <a:xfrm>
              <a:off x="1432289" y="1588227"/>
              <a:ext cx="322639" cy="1844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Arrow Connector 210"/>
            <p:cNvCxnSpPr/>
            <p:nvPr/>
          </p:nvCxnSpPr>
          <p:spPr>
            <a:xfrm flipH="1">
              <a:off x="816984" y="1588227"/>
              <a:ext cx="320876" cy="1844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Arrow Connector 211"/>
            <p:cNvCxnSpPr/>
            <p:nvPr/>
          </p:nvCxnSpPr>
          <p:spPr>
            <a:xfrm flipH="1">
              <a:off x="1925944" y="1575325"/>
              <a:ext cx="322639" cy="1843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3" name="Oval 212"/>
            <p:cNvSpPr/>
            <p:nvPr/>
          </p:nvSpPr>
          <p:spPr>
            <a:xfrm>
              <a:off x="4857904" y="1907105"/>
              <a:ext cx="410791" cy="145614"/>
            </a:xfrm>
            <a:prstGeom prst="ellipse">
              <a:avLst/>
            </a:prstGeom>
            <a:solidFill>
              <a:srgbClr val="1513D7"/>
            </a:solidFill>
            <a:ln>
              <a:solidFill>
                <a:srgbClr val="1513D7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 sz="1800">
                <a:latin typeface="Helvetica"/>
                <a:cs typeface="Helvetica"/>
              </a:endParaRPr>
            </a:p>
          </p:txBody>
        </p:sp>
        <p:sp>
          <p:nvSpPr>
            <p:cNvPr id="214" name="Oval 213"/>
            <p:cNvSpPr/>
            <p:nvPr/>
          </p:nvSpPr>
          <p:spPr>
            <a:xfrm>
              <a:off x="5381530" y="1903418"/>
              <a:ext cx="410792" cy="145614"/>
            </a:xfrm>
            <a:prstGeom prst="ellipse">
              <a:avLst/>
            </a:prstGeom>
            <a:solidFill>
              <a:srgbClr val="1513D7"/>
            </a:solidFill>
            <a:ln>
              <a:solidFill>
                <a:srgbClr val="1513D7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 sz="1800">
                <a:latin typeface="Helvetica"/>
                <a:cs typeface="Helvetica"/>
              </a:endParaRPr>
            </a:p>
          </p:txBody>
        </p:sp>
        <p:sp>
          <p:nvSpPr>
            <p:cNvPr id="215" name="Oval 214"/>
            <p:cNvSpPr/>
            <p:nvPr/>
          </p:nvSpPr>
          <p:spPr>
            <a:xfrm>
              <a:off x="7008830" y="1899732"/>
              <a:ext cx="410791" cy="145614"/>
            </a:xfrm>
            <a:prstGeom prst="ellipse">
              <a:avLst/>
            </a:prstGeom>
            <a:solidFill>
              <a:srgbClr val="1513D7"/>
            </a:solidFill>
            <a:ln>
              <a:solidFill>
                <a:srgbClr val="1513D7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 sz="1800">
                <a:latin typeface="Helvetica"/>
                <a:cs typeface="Helvetica"/>
              </a:endParaRPr>
            </a:p>
          </p:txBody>
        </p:sp>
        <p:sp>
          <p:nvSpPr>
            <p:cNvPr id="216" name="Oval 215"/>
            <p:cNvSpPr/>
            <p:nvPr/>
          </p:nvSpPr>
          <p:spPr>
            <a:xfrm>
              <a:off x="7543035" y="1905261"/>
              <a:ext cx="410792" cy="147458"/>
            </a:xfrm>
            <a:prstGeom prst="ellipse">
              <a:avLst/>
            </a:prstGeom>
            <a:solidFill>
              <a:srgbClr val="1513D7"/>
            </a:solidFill>
            <a:ln>
              <a:solidFill>
                <a:srgbClr val="1513D7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 sz="1800">
                <a:latin typeface="Helvetica"/>
                <a:cs typeface="Helvetica"/>
              </a:endParaRPr>
            </a:p>
          </p:txBody>
        </p:sp>
        <p:cxnSp>
          <p:nvCxnSpPr>
            <p:cNvPr id="217" name="Straight Arrow Connector 216"/>
            <p:cNvCxnSpPr/>
            <p:nvPr/>
          </p:nvCxnSpPr>
          <p:spPr>
            <a:xfrm>
              <a:off x="7613557" y="1818630"/>
              <a:ext cx="322639" cy="1843"/>
            </a:xfrm>
            <a:prstGeom prst="straightConnector1">
              <a:avLst/>
            </a:prstGeom>
            <a:ln>
              <a:solidFill>
                <a:srgbClr val="1513D7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Arrow Connector 217"/>
            <p:cNvCxnSpPr/>
            <p:nvPr/>
          </p:nvCxnSpPr>
          <p:spPr>
            <a:xfrm>
              <a:off x="7081114" y="1814944"/>
              <a:ext cx="322639" cy="1843"/>
            </a:xfrm>
            <a:prstGeom prst="straightConnector1">
              <a:avLst/>
            </a:prstGeom>
            <a:ln>
              <a:solidFill>
                <a:srgbClr val="1513D7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Arrow Connector 218"/>
            <p:cNvCxnSpPr/>
            <p:nvPr/>
          </p:nvCxnSpPr>
          <p:spPr>
            <a:xfrm flipH="1">
              <a:off x="4845562" y="1814944"/>
              <a:ext cx="320876" cy="1843"/>
            </a:xfrm>
            <a:prstGeom prst="straightConnector1">
              <a:avLst/>
            </a:prstGeom>
            <a:ln>
              <a:solidFill>
                <a:srgbClr val="1513D7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Arrow Connector 219"/>
            <p:cNvCxnSpPr/>
            <p:nvPr/>
          </p:nvCxnSpPr>
          <p:spPr>
            <a:xfrm flipH="1">
              <a:off x="5416791" y="1820473"/>
              <a:ext cx="322639" cy="1844"/>
            </a:xfrm>
            <a:prstGeom prst="straightConnector1">
              <a:avLst/>
            </a:prstGeom>
            <a:ln>
              <a:solidFill>
                <a:srgbClr val="1513D7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1" name="Oval 220"/>
            <p:cNvSpPr/>
            <p:nvPr/>
          </p:nvSpPr>
          <p:spPr>
            <a:xfrm>
              <a:off x="5949234" y="1921851"/>
              <a:ext cx="409029" cy="147458"/>
            </a:xfrm>
            <a:prstGeom prst="ellipse">
              <a:avLst/>
            </a:prstGeom>
            <a:solidFill>
              <a:srgbClr val="1513D7"/>
            </a:solidFill>
            <a:ln>
              <a:solidFill>
                <a:srgbClr val="1513D7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 sz="1800">
                <a:latin typeface="Helvetica"/>
                <a:cs typeface="Helvetica"/>
              </a:endParaRPr>
            </a:p>
          </p:txBody>
        </p:sp>
        <p:sp>
          <p:nvSpPr>
            <p:cNvPr id="222" name="Oval 221"/>
            <p:cNvSpPr/>
            <p:nvPr/>
          </p:nvSpPr>
          <p:spPr>
            <a:xfrm>
              <a:off x="6472861" y="1918164"/>
              <a:ext cx="409029" cy="147458"/>
            </a:xfrm>
            <a:prstGeom prst="ellipse">
              <a:avLst/>
            </a:prstGeom>
            <a:solidFill>
              <a:srgbClr val="1513D7"/>
            </a:solidFill>
            <a:ln>
              <a:solidFill>
                <a:srgbClr val="1513D7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 sz="1800">
                <a:latin typeface="Helvetica"/>
                <a:cs typeface="Helvetica"/>
              </a:endParaRPr>
            </a:p>
          </p:txBody>
        </p:sp>
        <p:cxnSp>
          <p:nvCxnSpPr>
            <p:cNvPr id="223" name="Straight Arrow Connector 222"/>
            <p:cNvCxnSpPr/>
            <p:nvPr/>
          </p:nvCxnSpPr>
          <p:spPr>
            <a:xfrm flipH="1">
              <a:off x="5935129" y="1831532"/>
              <a:ext cx="322639" cy="0"/>
            </a:xfrm>
            <a:prstGeom prst="straightConnector1">
              <a:avLst/>
            </a:prstGeom>
            <a:ln>
              <a:solidFill>
                <a:srgbClr val="1513D7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Arrow Connector 223"/>
            <p:cNvCxnSpPr/>
            <p:nvPr/>
          </p:nvCxnSpPr>
          <p:spPr>
            <a:xfrm flipH="1">
              <a:off x="6508122" y="1837062"/>
              <a:ext cx="320876" cy="1843"/>
            </a:xfrm>
            <a:prstGeom prst="straightConnector1">
              <a:avLst/>
            </a:prstGeom>
            <a:ln>
              <a:solidFill>
                <a:srgbClr val="1513D7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5" name="Oval 224"/>
            <p:cNvSpPr/>
            <p:nvPr/>
          </p:nvSpPr>
          <p:spPr>
            <a:xfrm>
              <a:off x="8080767" y="1914478"/>
              <a:ext cx="409029" cy="147458"/>
            </a:xfrm>
            <a:prstGeom prst="ellipse">
              <a:avLst/>
            </a:prstGeom>
            <a:solidFill>
              <a:srgbClr val="1513D7"/>
            </a:solidFill>
            <a:ln>
              <a:solidFill>
                <a:srgbClr val="1513D7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 sz="1800">
                <a:latin typeface="Helvetica"/>
                <a:cs typeface="Helvetica"/>
              </a:endParaRPr>
            </a:p>
          </p:txBody>
        </p:sp>
        <p:sp>
          <p:nvSpPr>
            <p:cNvPr id="226" name="Oval 225"/>
            <p:cNvSpPr/>
            <p:nvPr/>
          </p:nvSpPr>
          <p:spPr>
            <a:xfrm>
              <a:off x="8613209" y="1921851"/>
              <a:ext cx="410791" cy="145614"/>
            </a:xfrm>
            <a:prstGeom prst="ellipse">
              <a:avLst/>
            </a:prstGeom>
            <a:solidFill>
              <a:srgbClr val="1513D7"/>
            </a:solidFill>
            <a:ln>
              <a:solidFill>
                <a:srgbClr val="1513D7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 sz="1800">
                <a:latin typeface="Helvetica"/>
                <a:cs typeface="Helvetica"/>
              </a:endParaRPr>
            </a:p>
          </p:txBody>
        </p:sp>
        <p:cxnSp>
          <p:nvCxnSpPr>
            <p:cNvPr id="227" name="Straight Arrow Connector 226"/>
            <p:cNvCxnSpPr/>
            <p:nvPr/>
          </p:nvCxnSpPr>
          <p:spPr>
            <a:xfrm>
              <a:off x="8683731" y="1835219"/>
              <a:ext cx="322638" cy="1844"/>
            </a:xfrm>
            <a:prstGeom prst="straightConnector1">
              <a:avLst/>
            </a:prstGeom>
            <a:ln>
              <a:solidFill>
                <a:srgbClr val="1513D7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Arrow Connector 227"/>
            <p:cNvCxnSpPr/>
            <p:nvPr/>
          </p:nvCxnSpPr>
          <p:spPr>
            <a:xfrm>
              <a:off x="8153051" y="1831532"/>
              <a:ext cx="322639" cy="0"/>
            </a:xfrm>
            <a:prstGeom prst="straightConnector1">
              <a:avLst/>
            </a:prstGeom>
            <a:ln>
              <a:solidFill>
                <a:srgbClr val="1513D7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9" name="Oval 228"/>
            <p:cNvSpPr/>
            <p:nvPr/>
          </p:nvSpPr>
          <p:spPr>
            <a:xfrm>
              <a:off x="2391391" y="1663800"/>
              <a:ext cx="410792" cy="145614"/>
            </a:xfrm>
            <a:prstGeom prst="ellipse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 sz="1800">
                <a:latin typeface="Helvetica"/>
                <a:cs typeface="Helvetica"/>
              </a:endParaRPr>
            </a:p>
          </p:txBody>
        </p:sp>
        <p:sp>
          <p:nvSpPr>
            <p:cNvPr id="230" name="Oval 229"/>
            <p:cNvSpPr/>
            <p:nvPr/>
          </p:nvSpPr>
          <p:spPr>
            <a:xfrm>
              <a:off x="2915018" y="1660113"/>
              <a:ext cx="410791" cy="145614"/>
            </a:xfrm>
            <a:prstGeom prst="ellipse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 sz="1800">
                <a:latin typeface="Helvetica"/>
                <a:cs typeface="Helvetica"/>
              </a:endParaRPr>
            </a:p>
          </p:txBody>
        </p:sp>
        <p:sp>
          <p:nvSpPr>
            <p:cNvPr id="231" name="Oval 230"/>
            <p:cNvSpPr/>
            <p:nvPr/>
          </p:nvSpPr>
          <p:spPr>
            <a:xfrm>
              <a:off x="3488010" y="1665642"/>
              <a:ext cx="410792" cy="145615"/>
            </a:xfrm>
            <a:prstGeom prst="ellipse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 sz="1800">
                <a:latin typeface="Helvetica"/>
                <a:cs typeface="Helvetica"/>
              </a:endParaRPr>
            </a:p>
          </p:txBody>
        </p:sp>
        <p:sp>
          <p:nvSpPr>
            <p:cNvPr id="232" name="Oval 231"/>
            <p:cNvSpPr/>
            <p:nvPr/>
          </p:nvSpPr>
          <p:spPr>
            <a:xfrm>
              <a:off x="4020453" y="1671173"/>
              <a:ext cx="410792" cy="147458"/>
            </a:xfrm>
            <a:prstGeom prst="ellipse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 sz="1800">
                <a:latin typeface="Helvetica"/>
                <a:cs typeface="Helvetica"/>
              </a:endParaRPr>
            </a:p>
          </p:txBody>
        </p:sp>
        <p:cxnSp>
          <p:nvCxnSpPr>
            <p:cNvPr id="233" name="Straight Arrow Connector 232"/>
            <p:cNvCxnSpPr/>
            <p:nvPr/>
          </p:nvCxnSpPr>
          <p:spPr>
            <a:xfrm>
              <a:off x="2430178" y="1584541"/>
              <a:ext cx="322639" cy="1844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4" name="Straight Arrow Connector 233"/>
            <p:cNvCxnSpPr/>
            <p:nvPr/>
          </p:nvCxnSpPr>
          <p:spPr>
            <a:xfrm>
              <a:off x="3560296" y="1580854"/>
              <a:ext cx="322638" cy="1844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5" name="Straight Arrow Connector 234"/>
            <p:cNvCxnSpPr/>
            <p:nvPr/>
          </p:nvCxnSpPr>
          <p:spPr>
            <a:xfrm flipH="1">
              <a:off x="2944990" y="1580854"/>
              <a:ext cx="322639" cy="1844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6" name="Straight Arrow Connector 235"/>
            <p:cNvCxnSpPr/>
            <p:nvPr/>
          </p:nvCxnSpPr>
          <p:spPr>
            <a:xfrm flipH="1">
              <a:off x="4053951" y="1567952"/>
              <a:ext cx="322638" cy="1843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365" name="TextBox 236"/>
            <p:cNvSpPr txBox="1">
              <a:spLocks noChangeArrowheads="1"/>
            </p:cNvSpPr>
            <p:nvPr/>
          </p:nvSpPr>
          <p:spPr bwMode="auto">
            <a:xfrm>
              <a:off x="1520044" y="1120049"/>
              <a:ext cx="1447570" cy="4289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1800">
                  <a:solidFill>
                    <a:srgbClr val="FF0000"/>
                  </a:solidFill>
                  <a:latin typeface="Helvetica" charset="0"/>
                  <a:cs typeface="Helvetica" charset="0"/>
                </a:rPr>
                <a:t>protons</a:t>
              </a:r>
            </a:p>
          </p:txBody>
        </p:sp>
        <p:sp>
          <p:nvSpPr>
            <p:cNvPr id="13366" name="TextBox 237"/>
            <p:cNvSpPr txBox="1">
              <a:spLocks noChangeArrowheads="1"/>
            </p:cNvSpPr>
            <p:nvPr/>
          </p:nvSpPr>
          <p:spPr bwMode="auto">
            <a:xfrm>
              <a:off x="5792557" y="1312459"/>
              <a:ext cx="1750441" cy="4289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1800">
                  <a:solidFill>
                    <a:srgbClr val="000090"/>
                  </a:solidFill>
                  <a:latin typeface="Helvetica" charset="0"/>
                  <a:cs typeface="Helvetica" charset="0"/>
                </a:rPr>
                <a:t>electrons</a:t>
              </a:r>
            </a:p>
          </p:txBody>
        </p:sp>
        <p:sp>
          <p:nvSpPr>
            <p:cNvPr id="239" name="Oval 238"/>
            <p:cNvSpPr/>
            <p:nvPr/>
          </p:nvSpPr>
          <p:spPr>
            <a:xfrm>
              <a:off x="316277" y="2084054"/>
              <a:ext cx="409029" cy="145614"/>
            </a:xfrm>
            <a:prstGeom prst="ellipse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 sz="1800">
                <a:latin typeface="Helvetica"/>
                <a:cs typeface="Helvetica"/>
              </a:endParaRPr>
            </a:p>
          </p:txBody>
        </p:sp>
        <p:sp>
          <p:nvSpPr>
            <p:cNvPr id="240" name="Oval 239"/>
            <p:cNvSpPr/>
            <p:nvPr/>
          </p:nvSpPr>
          <p:spPr>
            <a:xfrm>
              <a:off x="839903" y="2078524"/>
              <a:ext cx="409029" cy="147458"/>
            </a:xfrm>
            <a:prstGeom prst="ellipse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 sz="1800">
                <a:latin typeface="Helvetica"/>
                <a:cs typeface="Helvetica"/>
              </a:endParaRPr>
            </a:p>
          </p:txBody>
        </p:sp>
        <p:sp>
          <p:nvSpPr>
            <p:cNvPr id="241" name="Oval 240"/>
            <p:cNvSpPr/>
            <p:nvPr/>
          </p:nvSpPr>
          <p:spPr>
            <a:xfrm>
              <a:off x="1411133" y="2085897"/>
              <a:ext cx="410792" cy="145615"/>
            </a:xfrm>
            <a:prstGeom prst="ellipse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 sz="1800">
                <a:latin typeface="Helvetica"/>
                <a:cs typeface="Helvetica"/>
              </a:endParaRPr>
            </a:p>
          </p:txBody>
        </p:sp>
        <p:sp>
          <p:nvSpPr>
            <p:cNvPr id="242" name="Oval 241"/>
            <p:cNvSpPr/>
            <p:nvPr/>
          </p:nvSpPr>
          <p:spPr>
            <a:xfrm>
              <a:off x="1945339" y="2091427"/>
              <a:ext cx="410791" cy="147458"/>
            </a:xfrm>
            <a:prstGeom prst="ellipse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 sz="1800">
                <a:latin typeface="Helvetica"/>
                <a:cs typeface="Helvetica"/>
              </a:endParaRPr>
            </a:p>
          </p:txBody>
        </p:sp>
        <p:cxnSp>
          <p:nvCxnSpPr>
            <p:cNvPr id="243" name="Straight Arrow Connector 242"/>
            <p:cNvCxnSpPr/>
            <p:nvPr/>
          </p:nvCxnSpPr>
          <p:spPr>
            <a:xfrm rot="16200000">
              <a:off x="355101" y="2004835"/>
              <a:ext cx="322563" cy="1764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Arrow Connector 243"/>
            <p:cNvCxnSpPr/>
            <p:nvPr/>
          </p:nvCxnSpPr>
          <p:spPr>
            <a:xfrm rot="16200000" flipH="1">
              <a:off x="889306" y="2331086"/>
              <a:ext cx="322564" cy="1762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5" name="Oval 244"/>
            <p:cNvSpPr/>
            <p:nvPr/>
          </p:nvSpPr>
          <p:spPr>
            <a:xfrm>
              <a:off x="2444282" y="2074837"/>
              <a:ext cx="410792" cy="147458"/>
            </a:xfrm>
            <a:prstGeom prst="ellipse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 sz="1800">
                <a:latin typeface="Helvetica"/>
                <a:cs typeface="Helvetica"/>
              </a:endParaRPr>
            </a:p>
          </p:txBody>
        </p:sp>
        <p:sp>
          <p:nvSpPr>
            <p:cNvPr id="246" name="Oval 245"/>
            <p:cNvSpPr/>
            <p:nvPr/>
          </p:nvSpPr>
          <p:spPr>
            <a:xfrm>
              <a:off x="2967910" y="2071151"/>
              <a:ext cx="410791" cy="147458"/>
            </a:xfrm>
            <a:prstGeom prst="ellipse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 sz="1800">
                <a:latin typeface="Helvetica"/>
                <a:cs typeface="Helvetica"/>
              </a:endParaRPr>
            </a:p>
          </p:txBody>
        </p:sp>
        <p:sp>
          <p:nvSpPr>
            <p:cNvPr id="247" name="Oval 246"/>
            <p:cNvSpPr/>
            <p:nvPr/>
          </p:nvSpPr>
          <p:spPr>
            <a:xfrm>
              <a:off x="3540902" y="2078524"/>
              <a:ext cx="409029" cy="145615"/>
            </a:xfrm>
            <a:prstGeom prst="ellipse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 sz="1800">
                <a:latin typeface="Helvetica"/>
                <a:cs typeface="Helvetica"/>
              </a:endParaRPr>
            </a:p>
          </p:txBody>
        </p:sp>
        <p:sp>
          <p:nvSpPr>
            <p:cNvPr id="248" name="Oval 247"/>
            <p:cNvSpPr/>
            <p:nvPr/>
          </p:nvSpPr>
          <p:spPr>
            <a:xfrm>
              <a:off x="4073344" y="2084054"/>
              <a:ext cx="410792" cy="147458"/>
            </a:xfrm>
            <a:prstGeom prst="ellipse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 sz="1800">
                <a:latin typeface="Helvetica"/>
                <a:cs typeface="Helvetica"/>
              </a:endParaRPr>
            </a:p>
          </p:txBody>
        </p:sp>
        <p:cxnSp>
          <p:nvCxnSpPr>
            <p:cNvPr id="249" name="Straight Arrow Connector 248"/>
            <p:cNvCxnSpPr/>
            <p:nvPr/>
          </p:nvCxnSpPr>
          <p:spPr>
            <a:xfrm rot="16200000">
              <a:off x="1446431" y="1977187"/>
              <a:ext cx="322564" cy="1762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Arrow Connector 249"/>
            <p:cNvCxnSpPr/>
            <p:nvPr/>
          </p:nvCxnSpPr>
          <p:spPr>
            <a:xfrm rot="16200000">
              <a:off x="2469003" y="1999306"/>
              <a:ext cx="322564" cy="1762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Arrow Connector 250"/>
            <p:cNvCxnSpPr/>
            <p:nvPr/>
          </p:nvCxnSpPr>
          <p:spPr>
            <a:xfrm rot="16200000">
              <a:off x="3560334" y="2010365"/>
              <a:ext cx="322564" cy="1764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Arrow Connector 251"/>
            <p:cNvCxnSpPr/>
            <p:nvPr/>
          </p:nvCxnSpPr>
          <p:spPr>
            <a:xfrm rot="16200000" flipH="1">
              <a:off x="2002716" y="2313575"/>
              <a:ext cx="320720" cy="1764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Arrow Connector 252"/>
            <p:cNvCxnSpPr/>
            <p:nvPr/>
          </p:nvCxnSpPr>
          <p:spPr>
            <a:xfrm rot="16200000" flipH="1">
              <a:off x="3011143" y="2274827"/>
              <a:ext cx="322563" cy="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Arrow Connector 253"/>
            <p:cNvCxnSpPr/>
            <p:nvPr/>
          </p:nvCxnSpPr>
          <p:spPr>
            <a:xfrm rot="16200000" flipH="1">
              <a:off x="4110407" y="2283162"/>
              <a:ext cx="322564" cy="1764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332" name="Rectangle 2"/>
          <p:cNvSpPr>
            <a:spLocks noChangeArrowheads="1"/>
          </p:cNvSpPr>
          <p:nvPr/>
        </p:nvSpPr>
        <p:spPr bwMode="auto">
          <a:xfrm>
            <a:off x="2682875" y="6510338"/>
            <a:ext cx="39465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200">
                <a:latin typeface="Helvetica" charset="0"/>
                <a:cs typeface="Helvetica" charset="0"/>
              </a:rPr>
              <a:t>* It is possible to increase RHIC ring energy by 10%</a:t>
            </a:r>
          </a:p>
          <a:p>
            <a:endParaRPr lang="en-US" sz="1200">
              <a:latin typeface="Helvetica" charset="0"/>
              <a:cs typeface="Helvetica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292647" y="1714500"/>
            <a:ext cx="20794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0" dirty="0" smtClean="0">
                <a:solidFill>
                  <a:srgbClr val="000000"/>
                </a:solidFill>
                <a:latin typeface="Helvetica" charset="0"/>
              </a:rPr>
              <a:t>Luminosity:</a:t>
            </a:r>
          </a:p>
          <a:p>
            <a:r>
              <a:rPr lang="en-US" sz="1800" b="0" dirty="0" smtClean="0">
                <a:solidFill>
                  <a:srgbClr val="000000"/>
                </a:solidFill>
                <a:latin typeface="Helvetica" charset="0"/>
              </a:rPr>
              <a:t>10</a:t>
            </a:r>
            <a:r>
              <a:rPr lang="en-US" sz="1800" b="0" baseline="30000" dirty="0" smtClean="0">
                <a:solidFill>
                  <a:srgbClr val="000000"/>
                </a:solidFill>
                <a:latin typeface="Helvetica" charset="0"/>
              </a:rPr>
              <a:t>33</a:t>
            </a:r>
            <a:r>
              <a:rPr lang="en-US" sz="1800" b="0" dirty="0" smtClean="0">
                <a:solidFill>
                  <a:srgbClr val="000000"/>
                </a:solidFill>
                <a:latin typeface="Helvetica" charset="0"/>
              </a:rPr>
              <a:t> – 10</a:t>
            </a:r>
            <a:r>
              <a:rPr lang="en-US" sz="1800" b="0" baseline="30000" dirty="0" smtClean="0">
                <a:solidFill>
                  <a:srgbClr val="000000"/>
                </a:solidFill>
                <a:latin typeface="Helvetica" charset="0"/>
              </a:rPr>
              <a:t>34 </a:t>
            </a:r>
            <a:r>
              <a:rPr lang="en-US" sz="1800" b="0" dirty="0" smtClean="0">
                <a:solidFill>
                  <a:srgbClr val="000000"/>
                </a:solidFill>
                <a:latin typeface="Helvetica" charset="0"/>
              </a:rPr>
              <a:t>cm</a:t>
            </a:r>
            <a:r>
              <a:rPr lang="en-US" sz="1800" b="0" baseline="30000" dirty="0">
                <a:solidFill>
                  <a:srgbClr val="000000"/>
                </a:solidFill>
                <a:latin typeface="Helvetica" charset="0"/>
              </a:rPr>
              <a:t>-2 </a:t>
            </a:r>
            <a:r>
              <a:rPr lang="en-US" sz="1800" b="0" dirty="0">
                <a:solidFill>
                  <a:srgbClr val="000000"/>
                </a:solidFill>
                <a:latin typeface="Helvetica" charset="0"/>
              </a:rPr>
              <a:t>s</a:t>
            </a:r>
            <a:r>
              <a:rPr lang="en-US" sz="1800" b="0" baseline="30000" dirty="0">
                <a:solidFill>
                  <a:srgbClr val="000000"/>
                </a:solidFill>
                <a:latin typeface="Helvetica" charset="0"/>
              </a:rPr>
              <a:t>-1</a:t>
            </a:r>
            <a:endParaRPr lang="en-US" sz="1800" b="0" dirty="0"/>
          </a:p>
        </p:txBody>
      </p:sp>
      <p:sp>
        <p:nvSpPr>
          <p:cNvPr id="87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err="1" smtClean="0">
                <a:solidFill>
                  <a:srgbClr val="FF0000"/>
                </a:solidFill>
              </a:rPr>
              <a:t>eRHIC</a:t>
            </a:r>
            <a:r>
              <a:rPr lang="en-GB" sz="2900" b="1" dirty="0" smtClean="0">
                <a:solidFill>
                  <a:srgbClr val="FF0000"/>
                </a:solidFill>
              </a:rPr>
              <a:t>: Electron Ion Collider at BNL</a:t>
            </a:r>
            <a:endParaRPr lang="en-GB" sz="2900" b="1" dirty="0">
              <a:solidFill>
                <a:srgbClr val="FF0000"/>
              </a:solidFill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1430946" y="687169"/>
            <a:ext cx="64148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000000"/>
                </a:solidFill>
                <a:latin typeface="Helvetica" charset="0"/>
                <a:ea typeface="ＭＳ Ｐゴシック" charset="0"/>
              </a:rPr>
              <a:t>Add an electron accelerator to the existing $2.5B RHIC </a:t>
            </a:r>
            <a:br>
              <a:rPr lang="en-US" sz="2000" dirty="0" smtClean="0">
                <a:solidFill>
                  <a:srgbClr val="000000"/>
                </a:solidFill>
                <a:latin typeface="Helvetica" charset="0"/>
                <a:ea typeface="ＭＳ Ｐゴシック" charset="0"/>
              </a:rPr>
            </a:br>
            <a:r>
              <a:rPr lang="en-US" sz="2000" dirty="0" smtClean="0">
                <a:solidFill>
                  <a:srgbClr val="000000"/>
                </a:solidFill>
                <a:latin typeface="Helvetica" charset="0"/>
                <a:ea typeface="ＭＳ Ｐゴシック" charset="0"/>
              </a:rPr>
              <a:t>including existing RHIC tunnel and </a:t>
            </a:r>
            <a:r>
              <a:rPr lang="en-US" sz="2000" dirty="0" err="1" smtClean="0">
                <a:solidFill>
                  <a:srgbClr val="000000"/>
                </a:solidFill>
                <a:latin typeface="Helvetica" charset="0"/>
                <a:ea typeface="ＭＳ Ｐゴシック" charset="0"/>
              </a:rPr>
              <a:t>cryo</a:t>
            </a:r>
            <a:r>
              <a:rPr lang="en-US" sz="2000" dirty="0" smtClean="0">
                <a:solidFill>
                  <a:srgbClr val="000000"/>
                </a:solidFill>
                <a:latin typeface="Helvetica" charset="0"/>
                <a:ea typeface="ＭＳ Ｐゴシック" charset="0"/>
              </a:rPr>
              <a:t> facility</a:t>
            </a:r>
            <a:endParaRPr lang="en-US" sz="20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1804017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30</a:t>
            </a:fld>
            <a:endParaRPr lang="en-US"/>
          </a:p>
        </p:txBody>
      </p:sp>
      <p:pic>
        <p:nvPicPr>
          <p:cNvPr id="6" name="Picture 5" descr="x-q2-tmd.eps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2"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215900" y="768350"/>
            <a:ext cx="8204200" cy="5854700"/>
          </a:xfrm>
          <a:prstGeom prst="rect">
            <a:avLst/>
          </a:prstGeom>
        </p:spPr>
      </p:pic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 </a:t>
            </a:r>
            <a:r>
              <a:rPr lang="en-GB" sz="2800" b="1" dirty="0" err="1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Sievers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 – present and future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31</a:t>
            </a:fld>
            <a:endParaRPr lang="en-US"/>
          </a:p>
        </p:txBody>
      </p:sp>
      <p:graphicFrame>
        <p:nvGraphicFramePr>
          <p:cNvPr id="65" name="Object 64"/>
          <p:cNvGraphicFramePr>
            <a:graphicFrameLocks noChangeAspect="1"/>
          </p:cNvGraphicFramePr>
          <p:nvPr/>
        </p:nvGraphicFramePr>
        <p:xfrm>
          <a:off x="5930900" y="1399926"/>
          <a:ext cx="2616200" cy="456478"/>
        </p:xfrm>
        <a:graphic>
          <a:graphicData uri="http://schemas.openxmlformats.org/presentationml/2006/ole">
            <p:oleObj spid="_x0000_s436226" name="Equation" r:id="rId3" imgW="1092200" imgH="190500" progId="Equation.3">
              <p:embed/>
            </p:oleObj>
          </a:graphicData>
        </a:graphic>
      </p:graphicFrame>
      <p:sp>
        <p:nvSpPr>
          <p:cNvPr id="71" name="Rectangle 2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err="1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TMDs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 – </a:t>
            </a:r>
            <a:r>
              <a:rPr lang="en-GB" sz="2800" b="1" dirty="0" err="1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Sivers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 function 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grpSp>
        <p:nvGrpSpPr>
          <p:cNvPr id="2" name="Group 80"/>
          <p:cNvGrpSpPr/>
          <p:nvPr/>
        </p:nvGrpSpPr>
        <p:grpSpPr>
          <a:xfrm>
            <a:off x="4495800" y="1517969"/>
            <a:ext cx="2476500" cy="2285346"/>
            <a:chOff x="4635500" y="2470469"/>
            <a:chExt cx="2476500" cy="2285346"/>
          </a:xfrm>
        </p:grpSpPr>
        <p:sp>
          <p:nvSpPr>
            <p:cNvPr id="72" name="Right Brace 71"/>
            <p:cNvSpPr/>
            <p:nvPr/>
          </p:nvSpPr>
          <p:spPr>
            <a:xfrm>
              <a:off x="4635500" y="2470469"/>
              <a:ext cx="406400" cy="2285346"/>
            </a:xfrm>
            <a:prstGeom prst="rightBrace">
              <a:avLst>
                <a:gd name="adj1" fmla="val 89583"/>
                <a:gd name="adj2" fmla="val 50555"/>
              </a:avLst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5181600" y="3231571"/>
              <a:ext cx="19304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0000FF"/>
                  </a:solidFill>
                </a:rPr>
                <a:t>Measure a pair of </a:t>
              </a:r>
              <a:r>
                <a:rPr lang="en-US" b="1" dirty="0" smtClean="0">
                  <a:solidFill>
                    <a:srgbClr val="FF0000"/>
                  </a:solidFill>
                </a:rPr>
                <a:t>D</a:t>
              </a:r>
              <a:r>
                <a:rPr lang="en-US" b="1" dirty="0" smtClean="0">
                  <a:solidFill>
                    <a:srgbClr val="0000FF"/>
                  </a:solidFill>
                </a:rPr>
                <a:t> mesons</a:t>
              </a:r>
              <a:endParaRPr lang="en-US" b="1" dirty="0">
                <a:solidFill>
                  <a:srgbClr val="0000FF"/>
                </a:solidFill>
              </a:endParaRPr>
            </a:p>
          </p:txBody>
        </p:sp>
      </p:grpSp>
      <p:sp>
        <p:nvSpPr>
          <p:cNvPr id="74" name="TextBox 73"/>
          <p:cNvSpPr txBox="1"/>
          <p:nvPr/>
        </p:nvSpPr>
        <p:spPr>
          <a:xfrm>
            <a:off x="5410200" y="848639"/>
            <a:ext cx="37778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Measurement of the </a:t>
            </a:r>
            <a:r>
              <a:rPr lang="en-US" sz="2000" b="1" dirty="0" smtClean="0">
                <a:solidFill>
                  <a:srgbClr val="FF0000"/>
                </a:solidFill>
              </a:rPr>
              <a:t>charm</a:t>
            </a:r>
            <a:r>
              <a:rPr lang="en-US" sz="2000" b="1" dirty="0" smtClean="0">
                <a:solidFill>
                  <a:srgbClr val="0000FF"/>
                </a:solidFill>
              </a:rPr>
              <a:t> decay</a:t>
            </a:r>
            <a:endParaRPr lang="en-US" sz="2000" b="1" dirty="0">
              <a:solidFill>
                <a:srgbClr val="0000FF"/>
              </a:solidFill>
            </a:endParaRPr>
          </a:p>
        </p:txBody>
      </p:sp>
      <p:sp>
        <p:nvSpPr>
          <p:cNvPr id="75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8" name="TextBox 77"/>
          <p:cNvSpPr txBox="1"/>
          <p:nvPr/>
        </p:nvSpPr>
        <p:spPr>
          <a:xfrm>
            <a:off x="1772137" y="3811235"/>
            <a:ext cx="1637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/>
              <a:t>k</a:t>
            </a:r>
            <a:r>
              <a:rPr lang="en-US" b="1" baseline="-25000" dirty="0" smtClean="0"/>
              <a:t>⊥</a:t>
            </a:r>
            <a:r>
              <a:rPr lang="en-US" b="1" dirty="0" smtClean="0"/>
              <a:t> = |k</a:t>
            </a:r>
            <a:r>
              <a:rPr lang="en-US" b="1" baseline="-25000" dirty="0" smtClean="0"/>
              <a:t>1T</a:t>
            </a:r>
            <a:r>
              <a:rPr lang="en-US" b="1" dirty="0" smtClean="0"/>
              <a:t> + k</a:t>
            </a:r>
            <a:r>
              <a:rPr lang="en-US" b="1" baseline="-25000" dirty="0" smtClean="0"/>
              <a:t>2T</a:t>
            </a:r>
            <a:r>
              <a:rPr lang="en-US" b="1" dirty="0" smtClean="0"/>
              <a:t>|</a:t>
            </a:r>
            <a:endParaRPr lang="en-US" b="1" dirty="0"/>
          </a:p>
        </p:txBody>
      </p:sp>
      <p:grpSp>
        <p:nvGrpSpPr>
          <p:cNvPr id="6" name="Group 79"/>
          <p:cNvGrpSpPr/>
          <p:nvPr/>
        </p:nvGrpSpPr>
        <p:grpSpPr>
          <a:xfrm>
            <a:off x="330201" y="835939"/>
            <a:ext cx="3873500" cy="3159962"/>
            <a:chOff x="368300" y="1674139"/>
            <a:chExt cx="4157479" cy="3486204"/>
          </a:xfrm>
        </p:grpSpPr>
        <p:grpSp>
          <p:nvGrpSpPr>
            <p:cNvPr id="7" name="Group 69"/>
            <p:cNvGrpSpPr/>
            <p:nvPr/>
          </p:nvGrpSpPr>
          <p:grpSpPr>
            <a:xfrm>
              <a:off x="368300" y="1674139"/>
              <a:ext cx="4157479" cy="3486204"/>
              <a:chOff x="368300" y="1001039"/>
              <a:chExt cx="4157479" cy="3486204"/>
            </a:xfrm>
          </p:grpSpPr>
          <p:grpSp>
            <p:nvGrpSpPr>
              <p:cNvPr id="10" name="Group 62"/>
              <p:cNvGrpSpPr/>
              <p:nvPr/>
            </p:nvGrpSpPr>
            <p:grpSpPr>
              <a:xfrm>
                <a:off x="609600" y="1346201"/>
                <a:ext cx="3916179" cy="2777357"/>
                <a:chOff x="457200" y="787400"/>
                <a:chExt cx="5219700" cy="3454400"/>
              </a:xfrm>
            </p:grpSpPr>
            <p:grpSp>
              <p:nvGrpSpPr>
                <p:cNvPr id="12" name="Group 61"/>
                <p:cNvGrpSpPr/>
                <p:nvPr/>
              </p:nvGrpSpPr>
              <p:grpSpPr>
                <a:xfrm>
                  <a:off x="457200" y="787400"/>
                  <a:ext cx="1888009" cy="549579"/>
                  <a:chOff x="457200" y="787400"/>
                  <a:chExt cx="1888009" cy="549579"/>
                </a:xfrm>
              </p:grpSpPr>
              <p:cxnSp>
                <p:nvCxnSpPr>
                  <p:cNvPr id="8" name="Straight Arrow Connector 7"/>
                  <p:cNvCxnSpPr/>
                  <p:nvPr/>
                </p:nvCxnSpPr>
                <p:spPr>
                  <a:xfrm>
                    <a:off x="457200" y="1335088"/>
                    <a:ext cx="1086123" cy="1891"/>
                  </a:xfrm>
                  <a:prstGeom prst="straightConnector1">
                    <a:avLst/>
                  </a:prstGeom>
                  <a:ln>
                    <a:tailEnd type="arrow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" name="Straight Arrow Connector 8"/>
                  <p:cNvCxnSpPr/>
                  <p:nvPr/>
                </p:nvCxnSpPr>
                <p:spPr>
                  <a:xfrm flipV="1">
                    <a:off x="1447800" y="787400"/>
                    <a:ext cx="897409" cy="546100"/>
                  </a:xfrm>
                  <a:prstGeom prst="straightConnector1">
                    <a:avLst/>
                  </a:prstGeom>
                  <a:ln>
                    <a:tailEnd type="arrow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3" name="Group 25"/>
                <p:cNvGrpSpPr/>
                <p:nvPr/>
              </p:nvGrpSpPr>
              <p:grpSpPr>
                <a:xfrm>
                  <a:off x="457200" y="3605152"/>
                  <a:ext cx="2333606" cy="636648"/>
                  <a:chOff x="457200" y="3198752"/>
                  <a:chExt cx="2333606" cy="636648"/>
                </a:xfrm>
              </p:grpSpPr>
              <p:sp>
                <p:nvSpPr>
                  <p:cNvPr id="11" name="Notched Right Arrow 10"/>
                  <p:cNvSpPr/>
                  <p:nvPr/>
                </p:nvSpPr>
                <p:spPr>
                  <a:xfrm>
                    <a:off x="457200" y="3695699"/>
                    <a:ext cx="965200" cy="139701"/>
                  </a:xfrm>
                  <a:prstGeom prst="notchedRightArrow">
                    <a:avLst/>
                  </a:prstGeom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2" name="Freeform 11"/>
                  <p:cNvSpPr>
                    <a:spLocks noChangeArrowheads="1"/>
                  </p:cNvSpPr>
                  <p:nvPr/>
                </p:nvSpPr>
                <p:spPr bwMode="auto">
                  <a:xfrm rot="19683341">
                    <a:off x="1364445" y="3198752"/>
                    <a:ext cx="1426361" cy="280551"/>
                  </a:xfrm>
                  <a:custGeom>
                    <a:avLst/>
                    <a:gdLst>
                      <a:gd name="T0" fmla="*/ 0 w 1875"/>
                      <a:gd name="T1" fmla="*/ 1 h 290"/>
                      <a:gd name="T2" fmla="*/ 0 w 1875"/>
                      <a:gd name="T3" fmla="*/ 1 h 290"/>
                      <a:gd name="T4" fmla="*/ 0 w 1875"/>
                      <a:gd name="T5" fmla="*/ 1 h 290"/>
                      <a:gd name="T6" fmla="*/ 0 w 1875"/>
                      <a:gd name="T7" fmla="*/ 1 h 290"/>
                      <a:gd name="T8" fmla="*/ 1 w 1875"/>
                      <a:gd name="T9" fmla="*/ 2 h 290"/>
                      <a:gd name="T10" fmla="*/ 1 w 1875"/>
                      <a:gd name="T11" fmla="*/ 1 h 290"/>
                      <a:gd name="T12" fmla="*/ 1 w 1875"/>
                      <a:gd name="T13" fmla="*/ 1 h 290"/>
                      <a:gd name="T14" fmla="*/ 1 w 1875"/>
                      <a:gd name="T15" fmla="*/ 0 h 290"/>
                      <a:gd name="T16" fmla="*/ 1 w 1875"/>
                      <a:gd name="T17" fmla="*/ 1 h 290"/>
                      <a:gd name="T18" fmla="*/ 1 w 1875"/>
                      <a:gd name="T19" fmla="*/ 1 h 290"/>
                      <a:gd name="T20" fmla="*/ 2 w 1875"/>
                      <a:gd name="T21" fmla="*/ 2 h 290"/>
                      <a:gd name="T22" fmla="*/ 2 w 1875"/>
                      <a:gd name="T23" fmla="*/ 1 h 290"/>
                      <a:gd name="T24" fmla="*/ 2 w 1875"/>
                      <a:gd name="T25" fmla="*/ 1 h 290"/>
                      <a:gd name="T26" fmla="*/ 2 w 1875"/>
                      <a:gd name="T27" fmla="*/ 0 h 290"/>
                      <a:gd name="T28" fmla="*/ 2 w 1875"/>
                      <a:gd name="T29" fmla="*/ 1 h 290"/>
                      <a:gd name="T30" fmla="*/ 2 w 1875"/>
                      <a:gd name="T31" fmla="*/ 1 h 290"/>
                      <a:gd name="T32" fmla="*/ 2 w 1875"/>
                      <a:gd name="T33" fmla="*/ 2 h 290"/>
                      <a:gd name="T34" fmla="*/ 3 w 1875"/>
                      <a:gd name="T35" fmla="*/ 1 h 290"/>
                      <a:gd name="T36" fmla="*/ 3 w 1875"/>
                      <a:gd name="T37" fmla="*/ 0 h 290"/>
                      <a:gd name="T38" fmla="*/ 3 w 1875"/>
                      <a:gd name="T39" fmla="*/ 0 h 290"/>
                      <a:gd name="T40" fmla="*/ 3 w 1875"/>
                      <a:gd name="T41" fmla="*/ 1 h 290"/>
                      <a:gd name="T42" fmla="*/ 3 w 1875"/>
                      <a:gd name="T43" fmla="*/ 1 h 290"/>
                      <a:gd name="T44" fmla="*/ 3 w 1875"/>
                      <a:gd name="T45" fmla="*/ 2 h 290"/>
                      <a:gd name="T46" fmla="*/ 4 w 1875"/>
                      <a:gd name="T47" fmla="*/ 1 h 290"/>
                      <a:gd name="T48" fmla="*/ 4 w 1875"/>
                      <a:gd name="T49" fmla="*/ 1 h 290"/>
                      <a:gd name="T50" fmla="*/ 4 w 1875"/>
                      <a:gd name="T51" fmla="*/ 0 h 290"/>
                      <a:gd name="T52" fmla="*/ 4 w 1875"/>
                      <a:gd name="T53" fmla="*/ 1 h 290"/>
                      <a:gd name="T54" fmla="*/ 4 w 1875"/>
                      <a:gd name="T55" fmla="*/ 1 h 290"/>
                      <a:gd name="T56" fmla="*/ 4 w 1875"/>
                      <a:gd name="T57" fmla="*/ 2 h 290"/>
                      <a:gd name="T58" fmla="*/ 4 w 1875"/>
                      <a:gd name="T59" fmla="*/ 1 h 290"/>
                      <a:gd name="T60" fmla="*/ 5 w 1875"/>
                      <a:gd name="T61" fmla="*/ 1 h 290"/>
                      <a:gd name="T62" fmla="*/ 4 w 1875"/>
                      <a:gd name="T63" fmla="*/ 0 h 290"/>
                      <a:gd name="T64" fmla="*/ 4 w 1875"/>
                      <a:gd name="T65" fmla="*/ 1 h 290"/>
                      <a:gd name="T66" fmla="*/ 4 w 1875"/>
                      <a:gd name="T67" fmla="*/ 1 h 290"/>
                      <a:gd name="T68" fmla="*/ 5 w 1875"/>
                      <a:gd name="T69" fmla="*/ 2 h 290"/>
                      <a:gd name="T70" fmla="*/ 5 w 1875"/>
                      <a:gd name="T71" fmla="*/ 1 h 290"/>
                      <a:gd name="T72" fmla="*/ 5 w 1875"/>
                      <a:gd name="T73" fmla="*/ 1 h 290"/>
                      <a:gd name="T74" fmla="*/ 5 w 1875"/>
                      <a:gd name="T75" fmla="*/ 0 h 290"/>
                      <a:gd name="T76" fmla="*/ 5 w 1875"/>
                      <a:gd name="T77" fmla="*/ 1 h 290"/>
                      <a:gd name="T78" fmla="*/ 5 w 1875"/>
                      <a:gd name="T79" fmla="*/ 1 h 290"/>
                      <a:gd name="T80" fmla="*/ 6 w 1875"/>
                      <a:gd name="T81" fmla="*/ 2 h 290"/>
                      <a:gd name="T82" fmla="*/ 6 w 1875"/>
                      <a:gd name="T83" fmla="*/ 1 h 290"/>
                      <a:gd name="T84" fmla="*/ 6 w 1875"/>
                      <a:gd name="T85" fmla="*/ 1 h 290"/>
                      <a:gd name="T86" fmla="*/ 6 w 1875"/>
                      <a:gd name="T87" fmla="*/ 0 h 290"/>
                      <a:gd name="T88" fmla="*/ 6 w 1875"/>
                      <a:gd name="T89" fmla="*/ 1 h 290"/>
                      <a:gd name="T90" fmla="*/ 6 w 1875"/>
                      <a:gd name="T91" fmla="*/ 1 h 290"/>
                      <a:gd name="T92" fmla="*/ 6 w 1875"/>
                      <a:gd name="T93" fmla="*/ 2 h 290"/>
                      <a:gd name="T94" fmla="*/ 7 w 1875"/>
                      <a:gd name="T95" fmla="*/ 1 h 290"/>
                      <a:gd name="T96" fmla="*/ 7 w 1875"/>
                      <a:gd name="T97" fmla="*/ 1 h 290"/>
                      <a:gd name="T98" fmla="*/ 7 w 1875"/>
                      <a:gd name="T99" fmla="*/ 1 h 290"/>
                      <a:gd name="T100" fmla="*/ 7 w 1875"/>
                      <a:gd name="T101" fmla="*/ 1 h 290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w 1875"/>
                      <a:gd name="T154" fmla="*/ 0 h 290"/>
                      <a:gd name="T155" fmla="*/ 1875 w 1875"/>
                      <a:gd name="T156" fmla="*/ 290 h 290"/>
                    </a:gdLst>
                    <a:ahLst/>
                    <a:cxnLst>
                      <a:cxn ang="T102">
                        <a:pos x="T0" y="T1"/>
                      </a:cxn>
                      <a:cxn ang="T103">
                        <a:pos x="T2" y="T3"/>
                      </a:cxn>
                      <a:cxn ang="T104">
                        <a:pos x="T4" y="T5"/>
                      </a:cxn>
                      <a:cxn ang="T105">
                        <a:pos x="T6" y="T7"/>
                      </a:cxn>
                      <a:cxn ang="T106">
                        <a:pos x="T8" y="T9"/>
                      </a:cxn>
                      <a:cxn ang="T107">
                        <a:pos x="T10" y="T11"/>
                      </a:cxn>
                      <a:cxn ang="T108">
                        <a:pos x="T12" y="T13"/>
                      </a:cxn>
                      <a:cxn ang="T109">
                        <a:pos x="T14" y="T15"/>
                      </a:cxn>
                      <a:cxn ang="T110">
                        <a:pos x="T16" y="T17"/>
                      </a:cxn>
                      <a:cxn ang="T111">
                        <a:pos x="T18" y="T19"/>
                      </a:cxn>
                      <a:cxn ang="T112">
                        <a:pos x="T20" y="T21"/>
                      </a:cxn>
                      <a:cxn ang="T113">
                        <a:pos x="T22" y="T23"/>
                      </a:cxn>
                      <a:cxn ang="T114">
                        <a:pos x="T24" y="T25"/>
                      </a:cxn>
                      <a:cxn ang="T115">
                        <a:pos x="T26" y="T27"/>
                      </a:cxn>
                      <a:cxn ang="T116">
                        <a:pos x="T28" y="T29"/>
                      </a:cxn>
                      <a:cxn ang="T117">
                        <a:pos x="T30" y="T31"/>
                      </a:cxn>
                      <a:cxn ang="T118">
                        <a:pos x="T32" y="T33"/>
                      </a:cxn>
                      <a:cxn ang="T119">
                        <a:pos x="T34" y="T35"/>
                      </a:cxn>
                      <a:cxn ang="T120">
                        <a:pos x="T36" y="T37"/>
                      </a:cxn>
                      <a:cxn ang="T121">
                        <a:pos x="T38" y="T39"/>
                      </a:cxn>
                      <a:cxn ang="T122">
                        <a:pos x="T40" y="T41"/>
                      </a:cxn>
                      <a:cxn ang="T123">
                        <a:pos x="T42" y="T43"/>
                      </a:cxn>
                      <a:cxn ang="T124">
                        <a:pos x="T44" y="T45"/>
                      </a:cxn>
                      <a:cxn ang="T125">
                        <a:pos x="T46" y="T47"/>
                      </a:cxn>
                      <a:cxn ang="T126">
                        <a:pos x="T48" y="T49"/>
                      </a:cxn>
                      <a:cxn ang="T127">
                        <a:pos x="T50" y="T51"/>
                      </a:cxn>
                      <a:cxn ang="T128">
                        <a:pos x="T52" y="T53"/>
                      </a:cxn>
                      <a:cxn ang="T129">
                        <a:pos x="T54" y="T55"/>
                      </a:cxn>
                      <a:cxn ang="T130">
                        <a:pos x="T56" y="T57"/>
                      </a:cxn>
                      <a:cxn ang="T131">
                        <a:pos x="T58" y="T59"/>
                      </a:cxn>
                      <a:cxn ang="T132">
                        <a:pos x="T60" y="T61"/>
                      </a:cxn>
                      <a:cxn ang="T133">
                        <a:pos x="T62" y="T63"/>
                      </a:cxn>
                      <a:cxn ang="T134">
                        <a:pos x="T64" y="T65"/>
                      </a:cxn>
                      <a:cxn ang="T135">
                        <a:pos x="T66" y="T67"/>
                      </a:cxn>
                      <a:cxn ang="T136">
                        <a:pos x="T68" y="T69"/>
                      </a:cxn>
                      <a:cxn ang="T137">
                        <a:pos x="T70" y="T71"/>
                      </a:cxn>
                      <a:cxn ang="T138">
                        <a:pos x="T72" y="T73"/>
                      </a:cxn>
                      <a:cxn ang="T139">
                        <a:pos x="T74" y="T75"/>
                      </a:cxn>
                      <a:cxn ang="T140">
                        <a:pos x="T76" y="T77"/>
                      </a:cxn>
                      <a:cxn ang="T141">
                        <a:pos x="T78" y="T79"/>
                      </a:cxn>
                      <a:cxn ang="T142">
                        <a:pos x="T80" y="T81"/>
                      </a:cxn>
                      <a:cxn ang="T143">
                        <a:pos x="T82" y="T83"/>
                      </a:cxn>
                      <a:cxn ang="T144">
                        <a:pos x="T84" y="T85"/>
                      </a:cxn>
                      <a:cxn ang="T145">
                        <a:pos x="T86" y="T87"/>
                      </a:cxn>
                      <a:cxn ang="T146">
                        <a:pos x="T88" y="T89"/>
                      </a:cxn>
                      <a:cxn ang="T147">
                        <a:pos x="T90" y="T91"/>
                      </a:cxn>
                      <a:cxn ang="T148">
                        <a:pos x="T92" y="T93"/>
                      </a:cxn>
                      <a:cxn ang="T149">
                        <a:pos x="T94" y="T95"/>
                      </a:cxn>
                      <a:cxn ang="T150">
                        <a:pos x="T96" y="T97"/>
                      </a:cxn>
                      <a:cxn ang="T151">
                        <a:pos x="T98" y="T99"/>
                      </a:cxn>
                      <a:cxn ang="T152">
                        <a:pos x="T100" y="T101"/>
                      </a:cxn>
                    </a:cxnLst>
                    <a:rect l="T153" t="T154" r="T155" b="T156"/>
                    <a:pathLst>
                      <a:path w="1875" h="290">
                        <a:moveTo>
                          <a:pt x="0" y="143"/>
                        </a:moveTo>
                        <a:cubicBezTo>
                          <a:pt x="9" y="143"/>
                          <a:pt x="43" y="143"/>
                          <a:pt x="53" y="143"/>
                        </a:cubicBezTo>
                        <a:cubicBezTo>
                          <a:pt x="63" y="143"/>
                          <a:pt x="51" y="128"/>
                          <a:pt x="59" y="144"/>
                        </a:cubicBezTo>
                        <a:cubicBezTo>
                          <a:pt x="67" y="160"/>
                          <a:pt x="82" y="215"/>
                          <a:pt x="102" y="239"/>
                        </a:cubicBezTo>
                        <a:cubicBezTo>
                          <a:pt x="122" y="263"/>
                          <a:pt x="153" y="288"/>
                          <a:pt x="179" y="288"/>
                        </a:cubicBezTo>
                        <a:cubicBezTo>
                          <a:pt x="205" y="288"/>
                          <a:pt x="235" y="270"/>
                          <a:pt x="258" y="239"/>
                        </a:cubicBezTo>
                        <a:cubicBezTo>
                          <a:pt x="281" y="208"/>
                          <a:pt x="314" y="141"/>
                          <a:pt x="318" y="102"/>
                        </a:cubicBezTo>
                        <a:cubicBezTo>
                          <a:pt x="322" y="63"/>
                          <a:pt x="295" y="2"/>
                          <a:pt x="285" y="2"/>
                        </a:cubicBezTo>
                        <a:cubicBezTo>
                          <a:pt x="275" y="2"/>
                          <a:pt x="250" y="61"/>
                          <a:pt x="255" y="101"/>
                        </a:cubicBezTo>
                        <a:cubicBezTo>
                          <a:pt x="260" y="141"/>
                          <a:pt x="291" y="208"/>
                          <a:pt x="314" y="240"/>
                        </a:cubicBezTo>
                        <a:cubicBezTo>
                          <a:pt x="337" y="272"/>
                          <a:pt x="368" y="290"/>
                          <a:pt x="395" y="290"/>
                        </a:cubicBezTo>
                        <a:cubicBezTo>
                          <a:pt x="422" y="290"/>
                          <a:pt x="453" y="269"/>
                          <a:pt x="476" y="237"/>
                        </a:cubicBezTo>
                        <a:cubicBezTo>
                          <a:pt x="499" y="205"/>
                          <a:pt x="527" y="137"/>
                          <a:pt x="531" y="98"/>
                        </a:cubicBezTo>
                        <a:cubicBezTo>
                          <a:pt x="535" y="59"/>
                          <a:pt x="508" y="2"/>
                          <a:pt x="498" y="2"/>
                        </a:cubicBezTo>
                        <a:cubicBezTo>
                          <a:pt x="488" y="2"/>
                          <a:pt x="464" y="59"/>
                          <a:pt x="468" y="98"/>
                        </a:cubicBezTo>
                        <a:cubicBezTo>
                          <a:pt x="472" y="137"/>
                          <a:pt x="501" y="204"/>
                          <a:pt x="524" y="236"/>
                        </a:cubicBezTo>
                        <a:cubicBezTo>
                          <a:pt x="547" y="268"/>
                          <a:pt x="578" y="290"/>
                          <a:pt x="605" y="290"/>
                        </a:cubicBezTo>
                        <a:cubicBezTo>
                          <a:pt x="632" y="290"/>
                          <a:pt x="665" y="268"/>
                          <a:pt x="689" y="236"/>
                        </a:cubicBezTo>
                        <a:cubicBezTo>
                          <a:pt x="713" y="204"/>
                          <a:pt x="743" y="134"/>
                          <a:pt x="747" y="95"/>
                        </a:cubicBezTo>
                        <a:cubicBezTo>
                          <a:pt x="751" y="56"/>
                          <a:pt x="725" y="0"/>
                          <a:pt x="714" y="0"/>
                        </a:cubicBezTo>
                        <a:cubicBezTo>
                          <a:pt x="703" y="0"/>
                          <a:pt x="677" y="59"/>
                          <a:pt x="681" y="98"/>
                        </a:cubicBezTo>
                        <a:cubicBezTo>
                          <a:pt x="685" y="137"/>
                          <a:pt x="715" y="202"/>
                          <a:pt x="738" y="234"/>
                        </a:cubicBezTo>
                        <a:cubicBezTo>
                          <a:pt x="761" y="266"/>
                          <a:pt x="794" y="290"/>
                          <a:pt x="822" y="290"/>
                        </a:cubicBezTo>
                        <a:cubicBezTo>
                          <a:pt x="850" y="290"/>
                          <a:pt x="882" y="269"/>
                          <a:pt x="905" y="237"/>
                        </a:cubicBezTo>
                        <a:cubicBezTo>
                          <a:pt x="928" y="205"/>
                          <a:pt x="958" y="138"/>
                          <a:pt x="962" y="99"/>
                        </a:cubicBezTo>
                        <a:cubicBezTo>
                          <a:pt x="966" y="60"/>
                          <a:pt x="938" y="2"/>
                          <a:pt x="927" y="2"/>
                        </a:cubicBezTo>
                        <a:cubicBezTo>
                          <a:pt x="916" y="2"/>
                          <a:pt x="891" y="60"/>
                          <a:pt x="896" y="99"/>
                        </a:cubicBezTo>
                        <a:cubicBezTo>
                          <a:pt x="901" y="138"/>
                          <a:pt x="933" y="208"/>
                          <a:pt x="956" y="239"/>
                        </a:cubicBezTo>
                        <a:cubicBezTo>
                          <a:pt x="979" y="270"/>
                          <a:pt x="1008" y="288"/>
                          <a:pt x="1035" y="288"/>
                        </a:cubicBezTo>
                        <a:cubicBezTo>
                          <a:pt x="1062" y="288"/>
                          <a:pt x="1095" y="268"/>
                          <a:pt x="1118" y="237"/>
                        </a:cubicBezTo>
                        <a:cubicBezTo>
                          <a:pt x="1141" y="206"/>
                          <a:pt x="1171" y="140"/>
                          <a:pt x="1175" y="101"/>
                        </a:cubicBezTo>
                        <a:cubicBezTo>
                          <a:pt x="1179" y="62"/>
                          <a:pt x="1153" y="2"/>
                          <a:pt x="1142" y="2"/>
                        </a:cubicBezTo>
                        <a:cubicBezTo>
                          <a:pt x="1131" y="2"/>
                          <a:pt x="1105" y="59"/>
                          <a:pt x="1109" y="99"/>
                        </a:cubicBezTo>
                        <a:cubicBezTo>
                          <a:pt x="1113" y="139"/>
                          <a:pt x="1146" y="209"/>
                          <a:pt x="1169" y="240"/>
                        </a:cubicBezTo>
                        <a:cubicBezTo>
                          <a:pt x="1192" y="271"/>
                          <a:pt x="1223" y="288"/>
                          <a:pt x="1250" y="288"/>
                        </a:cubicBezTo>
                        <a:cubicBezTo>
                          <a:pt x="1277" y="288"/>
                          <a:pt x="1307" y="270"/>
                          <a:pt x="1331" y="239"/>
                        </a:cubicBezTo>
                        <a:cubicBezTo>
                          <a:pt x="1355" y="208"/>
                          <a:pt x="1389" y="141"/>
                          <a:pt x="1394" y="102"/>
                        </a:cubicBezTo>
                        <a:cubicBezTo>
                          <a:pt x="1399" y="63"/>
                          <a:pt x="1370" y="3"/>
                          <a:pt x="1359" y="3"/>
                        </a:cubicBezTo>
                        <a:cubicBezTo>
                          <a:pt x="1348" y="3"/>
                          <a:pt x="1322" y="62"/>
                          <a:pt x="1326" y="101"/>
                        </a:cubicBezTo>
                        <a:cubicBezTo>
                          <a:pt x="1330" y="140"/>
                          <a:pt x="1362" y="207"/>
                          <a:pt x="1385" y="239"/>
                        </a:cubicBezTo>
                        <a:cubicBezTo>
                          <a:pt x="1408" y="271"/>
                          <a:pt x="1437" y="290"/>
                          <a:pt x="1464" y="290"/>
                        </a:cubicBezTo>
                        <a:cubicBezTo>
                          <a:pt x="1491" y="290"/>
                          <a:pt x="1524" y="272"/>
                          <a:pt x="1547" y="240"/>
                        </a:cubicBezTo>
                        <a:cubicBezTo>
                          <a:pt x="1570" y="208"/>
                          <a:pt x="1598" y="140"/>
                          <a:pt x="1602" y="101"/>
                        </a:cubicBezTo>
                        <a:cubicBezTo>
                          <a:pt x="1606" y="62"/>
                          <a:pt x="1585" y="3"/>
                          <a:pt x="1574" y="3"/>
                        </a:cubicBezTo>
                        <a:cubicBezTo>
                          <a:pt x="1563" y="3"/>
                          <a:pt x="1534" y="60"/>
                          <a:pt x="1538" y="99"/>
                        </a:cubicBezTo>
                        <a:cubicBezTo>
                          <a:pt x="1542" y="138"/>
                          <a:pt x="1574" y="208"/>
                          <a:pt x="1598" y="240"/>
                        </a:cubicBezTo>
                        <a:cubicBezTo>
                          <a:pt x="1622" y="272"/>
                          <a:pt x="1654" y="290"/>
                          <a:pt x="1680" y="290"/>
                        </a:cubicBezTo>
                        <a:cubicBezTo>
                          <a:pt x="1706" y="290"/>
                          <a:pt x="1738" y="264"/>
                          <a:pt x="1757" y="240"/>
                        </a:cubicBezTo>
                        <a:cubicBezTo>
                          <a:pt x="1776" y="216"/>
                          <a:pt x="1788" y="162"/>
                          <a:pt x="1796" y="146"/>
                        </a:cubicBezTo>
                        <a:cubicBezTo>
                          <a:pt x="1804" y="130"/>
                          <a:pt x="1793" y="146"/>
                          <a:pt x="1806" y="146"/>
                        </a:cubicBezTo>
                        <a:cubicBezTo>
                          <a:pt x="1819" y="146"/>
                          <a:pt x="1861" y="144"/>
                          <a:pt x="1875" y="144"/>
                        </a:cubicBezTo>
                      </a:path>
                    </a:pathLst>
                  </a:custGeom>
                  <a:noFill/>
                  <a:ln w="1908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23" name="Freeform 19"/>
                <p:cNvSpPr>
                  <a:spLocks noChangeArrowheads="1"/>
                </p:cNvSpPr>
                <p:nvPr/>
              </p:nvSpPr>
              <p:spPr bwMode="auto">
                <a:xfrm rot="21033522">
                  <a:off x="1463270" y="1274208"/>
                  <a:ext cx="1225318" cy="1091091"/>
                </a:xfrm>
                <a:custGeom>
                  <a:avLst/>
                  <a:gdLst>
                    <a:gd name="T0" fmla="*/ 40 w 380"/>
                    <a:gd name="T1" fmla="*/ 10 h 311"/>
                    <a:gd name="T2" fmla="*/ 15 w 380"/>
                    <a:gd name="T3" fmla="*/ 81 h 311"/>
                    <a:gd name="T4" fmla="*/ 130 w 380"/>
                    <a:gd name="T5" fmla="*/ 9 h 311"/>
                    <a:gd name="T6" fmla="*/ 79 w 380"/>
                    <a:gd name="T7" fmla="*/ 146 h 311"/>
                    <a:gd name="T8" fmla="*/ 195 w 380"/>
                    <a:gd name="T9" fmla="*/ 76 h 311"/>
                    <a:gd name="T10" fmla="*/ 139 w 380"/>
                    <a:gd name="T11" fmla="*/ 210 h 311"/>
                    <a:gd name="T12" fmla="*/ 260 w 380"/>
                    <a:gd name="T13" fmla="*/ 141 h 311"/>
                    <a:gd name="T14" fmla="*/ 204 w 380"/>
                    <a:gd name="T15" fmla="*/ 273 h 311"/>
                    <a:gd name="T16" fmla="*/ 320 w 380"/>
                    <a:gd name="T17" fmla="*/ 206 h 311"/>
                    <a:gd name="T18" fmla="*/ 269 w 380"/>
                    <a:gd name="T19" fmla="*/ 337 h 311"/>
                    <a:gd name="T20" fmla="*/ 386 w 380"/>
                    <a:gd name="T21" fmla="*/ 271 h 311"/>
                    <a:gd name="T22" fmla="*/ 359 w 380"/>
                    <a:gd name="T23" fmla="*/ 359 h 311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80"/>
                    <a:gd name="T37" fmla="*/ 0 h 311"/>
                    <a:gd name="T38" fmla="*/ 380 w 380"/>
                    <a:gd name="T39" fmla="*/ 311 h 311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80" h="311">
                      <a:moveTo>
                        <a:pt x="40" y="10"/>
                      </a:moveTo>
                      <a:cubicBezTo>
                        <a:pt x="36" y="20"/>
                        <a:pt x="0" y="70"/>
                        <a:pt x="15" y="71"/>
                      </a:cubicBezTo>
                      <a:cubicBezTo>
                        <a:pt x="29" y="70"/>
                        <a:pt x="116" y="0"/>
                        <a:pt x="125" y="9"/>
                      </a:cubicBezTo>
                      <a:cubicBezTo>
                        <a:pt x="136" y="19"/>
                        <a:pt x="64" y="116"/>
                        <a:pt x="74" y="126"/>
                      </a:cubicBezTo>
                      <a:cubicBezTo>
                        <a:pt x="84" y="135"/>
                        <a:pt x="174" y="56"/>
                        <a:pt x="185" y="66"/>
                      </a:cubicBezTo>
                      <a:cubicBezTo>
                        <a:pt x="194" y="75"/>
                        <a:pt x="124" y="172"/>
                        <a:pt x="134" y="182"/>
                      </a:cubicBezTo>
                      <a:cubicBezTo>
                        <a:pt x="145" y="191"/>
                        <a:pt x="235" y="111"/>
                        <a:pt x="245" y="121"/>
                      </a:cubicBezTo>
                      <a:cubicBezTo>
                        <a:pt x="256" y="131"/>
                        <a:pt x="184" y="228"/>
                        <a:pt x="194" y="237"/>
                      </a:cubicBezTo>
                      <a:cubicBezTo>
                        <a:pt x="205" y="247"/>
                        <a:pt x="294" y="169"/>
                        <a:pt x="305" y="179"/>
                      </a:cubicBezTo>
                      <a:cubicBezTo>
                        <a:pt x="315" y="189"/>
                        <a:pt x="244" y="284"/>
                        <a:pt x="254" y="293"/>
                      </a:cubicBezTo>
                      <a:cubicBezTo>
                        <a:pt x="265" y="303"/>
                        <a:pt x="352" y="232"/>
                        <a:pt x="366" y="235"/>
                      </a:cubicBezTo>
                      <a:cubicBezTo>
                        <a:pt x="380" y="238"/>
                        <a:pt x="345" y="295"/>
                        <a:pt x="339" y="311"/>
                      </a:cubicBez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grpSp>
              <p:nvGrpSpPr>
                <p:cNvPr id="14" name="Group 60"/>
                <p:cNvGrpSpPr/>
                <p:nvPr/>
              </p:nvGrpSpPr>
              <p:grpSpPr>
                <a:xfrm>
                  <a:off x="2653835" y="1336979"/>
                  <a:ext cx="3023065" cy="2854022"/>
                  <a:chOff x="2653835" y="1336979"/>
                  <a:chExt cx="3023065" cy="2854022"/>
                </a:xfrm>
              </p:grpSpPr>
              <p:grpSp>
                <p:nvGrpSpPr>
                  <p:cNvPr id="15" name="Group 33"/>
                  <p:cNvGrpSpPr/>
                  <p:nvPr/>
                </p:nvGrpSpPr>
                <p:grpSpPr>
                  <a:xfrm>
                    <a:off x="2653835" y="2247900"/>
                    <a:ext cx="14288" cy="1102754"/>
                    <a:chOff x="2742735" y="2108200"/>
                    <a:chExt cx="14288" cy="1102754"/>
                  </a:xfrm>
                </p:grpSpPr>
                <p:cxnSp>
                  <p:nvCxnSpPr>
                    <p:cNvPr id="31" name="Straight Arrow Connector 30"/>
                    <p:cNvCxnSpPr/>
                    <p:nvPr/>
                  </p:nvCxnSpPr>
                  <p:spPr>
                    <a:xfrm rot="5400000" flipH="1" flipV="1">
                      <a:off x="2406150" y="2871987"/>
                      <a:ext cx="675552" cy="2382"/>
                    </a:xfrm>
                    <a:prstGeom prst="straightConnector1">
                      <a:avLst/>
                    </a:prstGeom>
                    <a:ln>
                      <a:solidFill>
                        <a:srgbClr val="FF0000"/>
                      </a:solidFill>
                      <a:tailEnd type="arrow"/>
                    </a:ln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3" name="Straight Connector 32"/>
                    <p:cNvCxnSpPr/>
                    <p:nvPr/>
                  </p:nvCxnSpPr>
                  <p:spPr>
                    <a:xfrm rot="5400000" flipH="1" flipV="1">
                      <a:off x="2536278" y="2314657"/>
                      <a:ext cx="427202" cy="14288"/>
                    </a:xfrm>
                    <a:prstGeom prst="line">
                      <a:avLst/>
                    </a:prstGeom>
                    <a:ln>
                      <a:solidFill>
                        <a:srgbClr val="FF0000"/>
                      </a:solidFill>
                    </a:ln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16" name="Group 37"/>
                  <p:cNvGrpSpPr/>
                  <p:nvPr/>
                </p:nvGrpSpPr>
                <p:grpSpPr>
                  <a:xfrm rot="5400000">
                    <a:off x="3212356" y="1703667"/>
                    <a:ext cx="14288" cy="1102754"/>
                    <a:chOff x="2742735" y="2108200"/>
                    <a:chExt cx="14288" cy="1102754"/>
                  </a:xfrm>
                </p:grpSpPr>
                <p:cxnSp>
                  <p:nvCxnSpPr>
                    <p:cNvPr id="39" name="Straight Arrow Connector 38"/>
                    <p:cNvCxnSpPr/>
                    <p:nvPr/>
                  </p:nvCxnSpPr>
                  <p:spPr>
                    <a:xfrm rot="5400000" flipH="1" flipV="1">
                      <a:off x="2406150" y="2871987"/>
                      <a:ext cx="675552" cy="2382"/>
                    </a:xfrm>
                    <a:prstGeom prst="straightConnector1">
                      <a:avLst/>
                    </a:prstGeom>
                    <a:ln>
                      <a:solidFill>
                        <a:srgbClr val="FF0000"/>
                      </a:solidFill>
                      <a:tailEnd type="arrow"/>
                    </a:ln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0" name="Straight Connector 39"/>
                    <p:cNvCxnSpPr/>
                    <p:nvPr/>
                  </p:nvCxnSpPr>
                  <p:spPr>
                    <a:xfrm rot="5400000" flipH="1" flipV="1">
                      <a:off x="2536278" y="2314657"/>
                      <a:ext cx="427202" cy="14288"/>
                    </a:xfrm>
                    <a:prstGeom prst="line">
                      <a:avLst/>
                    </a:prstGeom>
                    <a:ln>
                      <a:solidFill>
                        <a:srgbClr val="FF0000"/>
                      </a:solidFill>
                    </a:ln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17" name="Group 40"/>
                  <p:cNvGrpSpPr/>
                  <p:nvPr/>
                </p:nvGrpSpPr>
                <p:grpSpPr>
                  <a:xfrm rot="16200000">
                    <a:off x="3212356" y="2792133"/>
                    <a:ext cx="14288" cy="1102754"/>
                    <a:chOff x="2742735" y="2108200"/>
                    <a:chExt cx="14288" cy="1102754"/>
                  </a:xfrm>
                </p:grpSpPr>
                <p:cxnSp>
                  <p:nvCxnSpPr>
                    <p:cNvPr id="42" name="Straight Arrow Connector 41"/>
                    <p:cNvCxnSpPr/>
                    <p:nvPr/>
                  </p:nvCxnSpPr>
                  <p:spPr>
                    <a:xfrm rot="5400000" flipH="1" flipV="1">
                      <a:off x="2406150" y="2871987"/>
                      <a:ext cx="675552" cy="2382"/>
                    </a:xfrm>
                    <a:prstGeom prst="straightConnector1">
                      <a:avLst/>
                    </a:prstGeom>
                    <a:ln>
                      <a:solidFill>
                        <a:srgbClr val="FF0000"/>
                      </a:solidFill>
                      <a:tailEnd type="arrow"/>
                    </a:ln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3" name="Straight Connector 42"/>
                    <p:cNvCxnSpPr/>
                    <p:nvPr/>
                  </p:nvCxnSpPr>
                  <p:spPr>
                    <a:xfrm rot="5400000" flipH="1" flipV="1">
                      <a:off x="2536278" y="2314657"/>
                      <a:ext cx="427202" cy="14288"/>
                    </a:xfrm>
                    <a:prstGeom prst="line">
                      <a:avLst/>
                    </a:prstGeom>
                    <a:ln>
                      <a:solidFill>
                        <a:srgbClr val="FF0000"/>
                      </a:solidFill>
                    </a:ln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45" name="Straight Arrow Connector 44"/>
                  <p:cNvCxnSpPr/>
                  <p:nvPr/>
                </p:nvCxnSpPr>
                <p:spPr>
                  <a:xfrm flipV="1">
                    <a:off x="3770877" y="1336979"/>
                    <a:ext cx="1906023" cy="925210"/>
                  </a:xfrm>
                  <a:prstGeom prst="straightConnector1">
                    <a:avLst/>
                  </a:prstGeom>
                  <a:ln>
                    <a:solidFill>
                      <a:srgbClr val="FF0000"/>
                    </a:solidFill>
                    <a:tailEnd type="arrow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" name="Straight Arrow Connector 45"/>
                  <p:cNvCxnSpPr/>
                  <p:nvPr/>
                </p:nvCxnSpPr>
                <p:spPr>
                  <a:xfrm>
                    <a:off x="3770878" y="3343324"/>
                    <a:ext cx="1906022" cy="847677"/>
                  </a:xfrm>
                  <a:prstGeom prst="straightConnector1">
                    <a:avLst/>
                  </a:prstGeom>
                  <a:ln>
                    <a:solidFill>
                      <a:srgbClr val="FF0000"/>
                    </a:solidFill>
                    <a:tailEnd type="arrow"/>
                  </a:ln>
                  <a:effectLst>
                    <a:outerShdw blurRad="40000" dist="20000" dir="5400000" rotWithShape="0">
                      <a:srgbClr val="000000">
                        <a:alpha val="38000"/>
                      </a:srgbClr>
                    </a:outerShdw>
                  </a:effectLst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1" name="Straight Arrow Connector 50"/>
                  <p:cNvCxnSpPr/>
                  <p:nvPr/>
                </p:nvCxnSpPr>
                <p:spPr>
                  <a:xfrm rot="5400000" flipH="1" flipV="1">
                    <a:off x="3766779" y="1341079"/>
                    <a:ext cx="910921" cy="902722"/>
                  </a:xfrm>
                  <a:prstGeom prst="straightConnector1">
                    <a:avLst/>
                  </a:prstGeom>
                  <a:ln>
                    <a:solidFill>
                      <a:schemeClr val="tx1"/>
                    </a:solidFill>
                    <a:prstDash val="sysDot"/>
                    <a:tailEnd type="arrow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6" name="Straight Arrow Connector 55"/>
                  <p:cNvCxnSpPr/>
                  <p:nvPr/>
                </p:nvCxnSpPr>
                <p:spPr>
                  <a:xfrm flipV="1">
                    <a:off x="3770880" y="3249054"/>
                    <a:ext cx="1207523" cy="120275"/>
                  </a:xfrm>
                  <a:prstGeom prst="straightConnector1">
                    <a:avLst/>
                  </a:prstGeom>
                  <a:ln>
                    <a:solidFill>
                      <a:schemeClr val="tx1"/>
                    </a:solidFill>
                    <a:prstDash val="sysDot"/>
                    <a:tailEnd type="arrow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7" name="Straight Arrow Connector 56"/>
                  <p:cNvCxnSpPr/>
                  <p:nvPr/>
                </p:nvCxnSpPr>
                <p:spPr>
                  <a:xfrm>
                    <a:off x="3783580" y="3407430"/>
                    <a:ext cx="890021" cy="694669"/>
                  </a:xfrm>
                  <a:prstGeom prst="straightConnector1">
                    <a:avLst/>
                  </a:prstGeom>
                  <a:ln>
                    <a:solidFill>
                      <a:schemeClr val="tx1"/>
                    </a:solidFill>
                    <a:prstDash val="sysDot"/>
                    <a:tailEnd type="arrow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" name="Straight Arrow Connector 59"/>
                  <p:cNvCxnSpPr/>
                  <p:nvPr/>
                </p:nvCxnSpPr>
                <p:spPr>
                  <a:xfrm flipV="1">
                    <a:off x="3770877" y="2153025"/>
                    <a:ext cx="1207523" cy="120275"/>
                  </a:xfrm>
                  <a:prstGeom prst="straightConnector1">
                    <a:avLst/>
                  </a:prstGeom>
                  <a:ln>
                    <a:solidFill>
                      <a:schemeClr val="tx1"/>
                    </a:solidFill>
                    <a:prstDash val="sysDot"/>
                    <a:tailEnd type="arrow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67" name="TextBox 66"/>
              <p:cNvSpPr txBox="1"/>
              <p:nvPr/>
            </p:nvSpPr>
            <p:spPr>
              <a:xfrm>
                <a:off x="427097" y="1335705"/>
                <a:ext cx="313783" cy="7809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 err="1" smtClean="0"/>
                  <a:t>e</a:t>
                </a:r>
                <a:endParaRPr lang="en-US" sz="2000" b="1" dirty="0"/>
              </a:p>
            </p:txBody>
          </p:sp>
          <p:sp>
            <p:nvSpPr>
              <p:cNvPr id="68" name="TextBox 67"/>
              <p:cNvSpPr txBox="1"/>
              <p:nvPr/>
            </p:nvSpPr>
            <p:spPr>
              <a:xfrm>
                <a:off x="368300" y="4045825"/>
                <a:ext cx="681553" cy="4414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 smtClean="0"/>
                  <a:t>N</a:t>
                </a:r>
                <a:r>
                  <a:rPr lang="en-US" sz="2000" b="1" baseline="30000" dirty="0" smtClean="0">
                    <a:latin typeface="Wingdings"/>
                    <a:ea typeface="Wingdings"/>
                    <a:cs typeface="Wingdings"/>
                  </a:rPr>
                  <a:t></a:t>
                </a:r>
                <a:endParaRPr lang="en-US" sz="2000" b="1" baseline="30000" dirty="0"/>
              </a:p>
            </p:txBody>
          </p:sp>
          <p:sp>
            <p:nvSpPr>
              <p:cNvPr id="69" name="TextBox 68"/>
              <p:cNvSpPr txBox="1"/>
              <p:nvPr/>
            </p:nvSpPr>
            <p:spPr>
              <a:xfrm>
                <a:off x="1619859" y="1001039"/>
                <a:ext cx="637808" cy="4414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 err="1" smtClean="0"/>
                  <a:t>e</a:t>
                </a:r>
                <a:r>
                  <a:rPr lang="en-US" sz="2000" b="1" dirty="0" smtClean="0"/>
                  <a:t>’</a:t>
                </a:r>
                <a:endParaRPr lang="en-US" sz="2000" b="1" dirty="0"/>
              </a:p>
            </p:txBody>
          </p:sp>
        </p:grpSp>
        <p:sp>
          <p:nvSpPr>
            <p:cNvPr id="79" name="TextBox 78"/>
            <p:cNvSpPr txBox="1"/>
            <p:nvPr/>
          </p:nvSpPr>
          <p:spPr>
            <a:xfrm>
              <a:off x="1902066" y="3371925"/>
              <a:ext cx="355837" cy="9167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err="1" smtClean="0">
                  <a:solidFill>
                    <a:srgbClr val="FF0000"/>
                  </a:solidFill>
                  <a:latin typeface="Calibri (Body)"/>
                  <a:cs typeface="Calibri (Body)"/>
                </a:rPr>
                <a:t>c</a:t>
              </a:r>
              <a:endParaRPr lang="en-US" sz="2400" b="1" dirty="0">
                <a:solidFill>
                  <a:srgbClr val="FF0000"/>
                </a:solidFill>
                <a:latin typeface="Calibri (Body)"/>
                <a:cs typeface="Calibri (Body)"/>
              </a:endParaRPr>
            </a:p>
          </p:txBody>
        </p:sp>
      </p:grpSp>
      <p:pic>
        <p:nvPicPr>
          <p:cNvPr id="44" name="Picture 43" descr="x-q2-tmd.eps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4"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4391515" y="3058190"/>
            <a:ext cx="4752485" cy="3391479"/>
          </a:xfrm>
          <a:prstGeom prst="rect">
            <a:avLst/>
          </a:prstGeom>
        </p:spPr>
      </p:pic>
      <p:sp>
        <p:nvSpPr>
          <p:cNvPr id="47" name="TextBox 46"/>
          <p:cNvSpPr txBox="1"/>
          <p:nvPr/>
        </p:nvSpPr>
        <p:spPr>
          <a:xfrm>
            <a:off x="330201" y="4994414"/>
            <a:ext cx="33522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indent="-228600">
              <a:buFont typeface="Wingdings" charset="2"/>
              <a:buChar char="Ø"/>
            </a:pPr>
            <a:r>
              <a:rPr lang="en-US" sz="2000" b="1" dirty="0" smtClean="0"/>
              <a:t>Suppresses </a:t>
            </a:r>
            <a:r>
              <a:rPr lang="en-US" sz="2000" b="1" dirty="0" err="1" smtClean="0"/>
              <a:t>q-g</a:t>
            </a:r>
            <a:r>
              <a:rPr lang="en-US" sz="2000" b="1" dirty="0" smtClean="0"/>
              <a:t> contribution</a:t>
            </a:r>
          </a:p>
          <a:p>
            <a:pPr marL="228600" indent="-228600">
              <a:buFont typeface="Wingdings" charset="2"/>
              <a:buChar char="Ø"/>
            </a:pPr>
            <a:r>
              <a:rPr lang="en-US" sz="2000" b="1" dirty="0" smtClean="0"/>
              <a:t>Requires high luminosity</a:t>
            </a:r>
            <a:endParaRPr 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2"/>
          <p:cNvGrpSpPr/>
          <p:nvPr/>
        </p:nvGrpSpPr>
        <p:grpSpPr>
          <a:xfrm>
            <a:off x="-14459" y="787400"/>
            <a:ext cx="6540512" cy="5283200"/>
            <a:chOff x="-14459" y="787400"/>
            <a:chExt cx="6540512" cy="5283200"/>
          </a:xfrm>
        </p:grpSpPr>
        <p:grpSp>
          <p:nvGrpSpPr>
            <p:cNvPr id="9" name="Group 20"/>
            <p:cNvGrpSpPr/>
            <p:nvPr/>
          </p:nvGrpSpPr>
          <p:grpSpPr>
            <a:xfrm>
              <a:off x="-14459" y="787400"/>
              <a:ext cx="6540512" cy="5283200"/>
              <a:chOff x="-14459" y="787400"/>
              <a:chExt cx="6540512" cy="5283200"/>
            </a:xfrm>
          </p:grpSpPr>
          <p:pic>
            <p:nvPicPr>
              <p:cNvPr id="8" name="Picture 7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0953" y="787400"/>
                <a:ext cx="6515100" cy="5283200"/>
              </a:xfrm>
              <a:prstGeom prst="rect">
                <a:avLst/>
              </a:prstGeom>
            </p:spPr>
          </p:pic>
          <p:sp>
            <p:nvSpPr>
              <p:cNvPr id="20" name="TextBox 19"/>
              <p:cNvSpPr txBox="1"/>
              <p:nvPr/>
            </p:nvSpPr>
            <p:spPr>
              <a:xfrm rot="16200000">
                <a:off x="-352833" y="1240072"/>
                <a:ext cx="104608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err="1" smtClean="0"/>
                  <a:t>A(k’,</a:t>
                </a:r>
                <a:r>
                  <a:rPr lang="en-US" b="1" dirty="0" err="1" smtClean="0">
                    <a:latin typeface="Lucida Grande"/>
                    <a:ea typeface="Lucida Grande"/>
                    <a:cs typeface="Lucida Grande"/>
                  </a:rPr>
                  <a:t>ϕ</a:t>
                </a:r>
                <a:r>
                  <a:rPr lang="en-US" b="1" baseline="-25000" dirty="0" err="1" smtClean="0"/>
                  <a:t>Sk</a:t>
                </a:r>
                <a:r>
                  <a:rPr lang="en-US" b="1" baseline="-25000" dirty="0" smtClean="0"/>
                  <a:t>’</a:t>
                </a:r>
                <a:r>
                  <a:rPr lang="en-US" b="1" dirty="0" smtClean="0"/>
                  <a:t>)</a:t>
                </a:r>
                <a:endParaRPr lang="en-US" b="1" dirty="0"/>
              </a:p>
            </p:txBody>
          </p:sp>
        </p:grpSp>
        <p:sp>
          <p:nvSpPr>
            <p:cNvPr id="18" name="TextBox 17"/>
            <p:cNvSpPr txBox="1"/>
            <p:nvPr/>
          </p:nvSpPr>
          <p:spPr>
            <a:xfrm>
              <a:off x="3124201" y="3380102"/>
              <a:ext cx="236832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0000FF"/>
                  </a:solidFill>
                </a:rPr>
                <a:t>Based on a gluon </a:t>
              </a:r>
              <a:r>
                <a:rPr lang="en-US" b="1" dirty="0" err="1" smtClean="0">
                  <a:solidFill>
                    <a:srgbClr val="0000FF"/>
                  </a:solidFill>
                </a:rPr>
                <a:t>Sievers</a:t>
              </a:r>
              <a:r>
                <a:rPr lang="en-US" b="1" dirty="0" smtClean="0">
                  <a:solidFill>
                    <a:srgbClr val="0000FF"/>
                  </a:solidFill>
                </a:rPr>
                <a:t> model</a:t>
              </a:r>
              <a:endParaRPr lang="en-US" b="1" dirty="0">
                <a:solidFill>
                  <a:srgbClr val="0000FF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819558" y="787400"/>
              <a:ext cx="170152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b="1" dirty="0" smtClean="0">
                  <a:solidFill>
                    <a:srgbClr val="FF0000"/>
                  </a:solidFill>
                </a:rPr>
                <a:t>T. Burton, F. Yuan, ...</a:t>
              </a:r>
              <a:endParaRPr lang="en-US" sz="1400" dirty="0">
                <a:solidFill>
                  <a:srgbClr val="FF0000"/>
                </a:solidFill>
              </a:endParaRPr>
            </a:p>
          </p:txBody>
        </p:sp>
      </p:grp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32</a:t>
            </a:fld>
            <a:endParaRPr lang="en-US"/>
          </a:p>
        </p:txBody>
      </p:sp>
      <p:sp>
        <p:nvSpPr>
          <p:cNvPr id="6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err="1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TMDs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 – </a:t>
            </a:r>
            <a:r>
              <a:rPr lang="en-GB" sz="2800" b="1" dirty="0" err="1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Sivers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 function 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90782" y="795285"/>
            <a:ext cx="29532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>
                <a:solidFill>
                  <a:srgbClr val="0000FF"/>
                </a:solidFill>
                <a:latin typeface="Comic Sans MS"/>
                <a:cs typeface="Comic Sans MS"/>
              </a:rPr>
              <a:t>eRHIC</a:t>
            </a:r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 impact on </a:t>
            </a:r>
            <a:r>
              <a:rPr lang="en-US" b="1" dirty="0" err="1" smtClean="0">
                <a:solidFill>
                  <a:srgbClr val="0000FF"/>
                </a:solidFill>
                <a:latin typeface="Comic Sans MS"/>
                <a:cs typeface="Comic Sans MS"/>
              </a:rPr>
              <a:t>sivers</a:t>
            </a:r>
            <a:endParaRPr lang="en-US" b="1" dirty="0" smtClean="0">
              <a:solidFill>
                <a:srgbClr val="0000FF"/>
              </a:solidFill>
              <a:latin typeface="Comic Sans MS"/>
              <a:cs typeface="Comic Sans M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90783" y="1811793"/>
            <a:ext cx="29532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>
                <a:solidFill>
                  <a:srgbClr val="FF0000"/>
                </a:solidFill>
              </a:rPr>
              <a:t>Azimuthal</a:t>
            </a:r>
            <a:r>
              <a:rPr lang="en-US" b="1" dirty="0" smtClean="0">
                <a:solidFill>
                  <a:srgbClr val="FF0000"/>
                </a:solidFill>
              </a:rPr>
              <a:t> asymmetry which correlates transverse momentum </a:t>
            </a:r>
            <a:r>
              <a:rPr lang="en-US" b="1" dirty="0" err="1" smtClean="0">
                <a:solidFill>
                  <a:srgbClr val="FF0000"/>
                </a:solidFill>
              </a:rPr>
              <a:t>k</a:t>
            </a:r>
            <a:r>
              <a:rPr lang="en-US" b="1" baseline="-25000" dirty="0" err="1" smtClean="0">
                <a:solidFill>
                  <a:srgbClr val="FF0000"/>
                </a:solidFill>
              </a:rPr>
              <a:t>T</a:t>
            </a:r>
            <a:r>
              <a:rPr lang="en-US" b="1" dirty="0" smtClean="0">
                <a:solidFill>
                  <a:srgbClr val="FF0000"/>
                </a:solidFill>
              </a:rPr>
              <a:t> of DD-bar pair with transverse proton spin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3356" y="5804246"/>
            <a:ext cx="68186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rgbClr val="FF0000"/>
                </a:solidFill>
                <a:latin typeface="Lucida Grande"/>
                <a:ea typeface="Lucida Grande"/>
                <a:cs typeface="Lucida Grande"/>
              </a:rPr>
              <a:t>ϕ</a:t>
            </a:r>
            <a:r>
              <a:rPr lang="en-US" baseline="-25000" dirty="0" err="1" smtClean="0">
                <a:solidFill>
                  <a:srgbClr val="FF0000"/>
                </a:solidFill>
              </a:rPr>
              <a:t>Sk</a:t>
            </a:r>
            <a:r>
              <a:rPr lang="en-US" dirty="0" smtClean="0">
                <a:solidFill>
                  <a:srgbClr val="FF0000"/>
                </a:solidFill>
              </a:rPr>
              <a:t> -&gt;</a:t>
            </a:r>
            <a:r>
              <a:rPr lang="en-US" dirty="0" smtClean="0"/>
              <a:t> </a:t>
            </a:r>
            <a:r>
              <a:rPr lang="en-US" dirty="0" err="1" smtClean="0"/>
              <a:t>azimuthal</a:t>
            </a:r>
            <a:r>
              <a:rPr lang="en-US" dirty="0" smtClean="0"/>
              <a:t> angle between the proton spin and </a:t>
            </a:r>
            <a:r>
              <a:rPr lang="en-US" dirty="0" err="1" smtClean="0"/>
              <a:t>k</a:t>
            </a:r>
            <a:r>
              <a:rPr lang="en-US" baseline="-25000" dirty="0" err="1" smtClean="0"/>
              <a:t>T</a:t>
            </a:r>
            <a:r>
              <a:rPr lang="en-US" dirty="0" smtClean="0"/>
              <a:t> of the  D-meson</a:t>
            </a:r>
            <a:endParaRPr lang="en-US" dirty="0"/>
          </a:p>
        </p:txBody>
      </p:sp>
      <p:grpSp>
        <p:nvGrpSpPr>
          <p:cNvPr id="14" name="Group 23"/>
          <p:cNvGrpSpPr/>
          <p:nvPr/>
        </p:nvGrpSpPr>
        <p:grpSpPr>
          <a:xfrm>
            <a:off x="5908390" y="4582808"/>
            <a:ext cx="3339341" cy="646331"/>
            <a:chOff x="5908390" y="4582808"/>
            <a:chExt cx="3339341" cy="646331"/>
          </a:xfrm>
        </p:grpSpPr>
        <p:cxnSp>
          <p:nvCxnSpPr>
            <p:cNvPr id="15" name="Straight Arrow Connector 14"/>
            <p:cNvCxnSpPr/>
            <p:nvPr/>
          </p:nvCxnSpPr>
          <p:spPr>
            <a:xfrm>
              <a:off x="5908390" y="4801297"/>
              <a:ext cx="731664" cy="1588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/>
            <p:cNvSpPr txBox="1"/>
            <p:nvPr/>
          </p:nvSpPr>
          <p:spPr>
            <a:xfrm>
              <a:off x="6370020" y="4582808"/>
              <a:ext cx="287771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0000FF"/>
                  </a:solidFill>
                </a:rPr>
                <a:t>Errors assuming 100 fb</a:t>
              </a:r>
              <a:r>
                <a:rPr lang="en-US" b="1" baseline="30000" dirty="0" smtClean="0">
                  <a:solidFill>
                    <a:srgbClr val="0000FF"/>
                  </a:solidFill>
                </a:rPr>
                <a:t>-1</a:t>
              </a:r>
            </a:p>
            <a:p>
              <a:pPr algn="ctr"/>
              <a:r>
                <a:rPr lang="en-US" b="1" dirty="0" smtClean="0"/>
                <a:t>~8 months @ 50% efficiency</a:t>
              </a:r>
              <a:endParaRPr lang="en-US" b="1" baseline="300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8"/>
          <p:cNvGrpSpPr/>
          <p:nvPr/>
        </p:nvGrpSpPr>
        <p:grpSpPr>
          <a:xfrm>
            <a:off x="10122" y="4538222"/>
            <a:ext cx="5161738" cy="1623260"/>
            <a:chOff x="10122" y="4538222"/>
            <a:chExt cx="5161738" cy="1623260"/>
          </a:xfrm>
        </p:grpSpPr>
        <p:pic>
          <p:nvPicPr>
            <p:cNvPr id="28" name="Picture 2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122" y="4592362"/>
              <a:ext cx="5161738" cy="1569120"/>
            </a:xfrm>
            <a:prstGeom prst="rect">
              <a:avLst/>
            </a:prstGeom>
          </p:spPr>
        </p:pic>
        <p:sp>
          <p:nvSpPr>
            <p:cNvPr id="47" name="TextBox 46"/>
            <p:cNvSpPr txBox="1"/>
            <p:nvPr/>
          </p:nvSpPr>
          <p:spPr>
            <a:xfrm>
              <a:off x="607872" y="4538222"/>
              <a:ext cx="10649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FF"/>
                  </a:solidFill>
                </a:rPr>
                <a:t>UP quark </a:t>
              </a:r>
              <a:endParaRPr lang="en-US" b="1" dirty="0">
                <a:solidFill>
                  <a:srgbClr val="0000FF"/>
                </a:solidFill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2932954" y="5459968"/>
              <a:ext cx="145142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FF"/>
                  </a:solidFill>
                </a:rPr>
                <a:t>DOWN quark </a:t>
              </a:r>
              <a:endParaRPr lang="en-US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11" name="Group 41"/>
          <p:cNvGrpSpPr/>
          <p:nvPr/>
        </p:nvGrpSpPr>
        <p:grpSpPr>
          <a:xfrm>
            <a:off x="-9151" y="869896"/>
            <a:ext cx="4336830" cy="3681609"/>
            <a:chOff x="-9151" y="869896"/>
            <a:chExt cx="4336830" cy="3681609"/>
          </a:xfrm>
        </p:grpSpPr>
        <p:grpSp>
          <p:nvGrpSpPr>
            <p:cNvPr id="23" name="Group 30"/>
            <p:cNvGrpSpPr/>
            <p:nvPr/>
          </p:nvGrpSpPr>
          <p:grpSpPr>
            <a:xfrm>
              <a:off x="-9151" y="869896"/>
              <a:ext cx="4336830" cy="3681609"/>
              <a:chOff x="-9151" y="869896"/>
              <a:chExt cx="4336830" cy="3681609"/>
            </a:xfrm>
          </p:grpSpPr>
          <p:grpSp>
            <p:nvGrpSpPr>
              <p:cNvPr id="27" name="Group 22"/>
              <p:cNvGrpSpPr/>
              <p:nvPr/>
            </p:nvGrpSpPr>
            <p:grpSpPr>
              <a:xfrm>
                <a:off x="-9151" y="869896"/>
                <a:ext cx="4336830" cy="3456432"/>
                <a:chOff x="-9151" y="869896"/>
                <a:chExt cx="4336830" cy="3456432"/>
              </a:xfrm>
            </p:grpSpPr>
            <p:grpSp>
              <p:nvGrpSpPr>
                <p:cNvPr id="29" name="Group 10"/>
                <p:cNvGrpSpPr/>
                <p:nvPr/>
              </p:nvGrpSpPr>
              <p:grpSpPr>
                <a:xfrm>
                  <a:off x="-9151" y="869896"/>
                  <a:ext cx="4150645" cy="3456432"/>
                  <a:chOff x="24272" y="1404616"/>
                  <a:chExt cx="4150645" cy="3456432"/>
                </a:xfrm>
              </p:grpSpPr>
              <p:pic>
                <p:nvPicPr>
                  <p:cNvPr id="9" name="Picture 8"/>
                  <p:cNvPicPr>
                    <a:picLocks noChangeAspect="1"/>
                  </p:cNvPicPr>
                  <p:nvPr/>
                </p:nvPicPr>
                <p:blipFill>
                  <a:blip r:embed="rId3"/>
                  <a:stretch>
                    <a:fillRect/>
                  </a:stretch>
                </p:blipFill>
                <p:spPr>
                  <a:xfrm>
                    <a:off x="47830" y="1404616"/>
                    <a:ext cx="4127087" cy="3456432"/>
                  </a:xfrm>
                  <a:prstGeom prst="rect">
                    <a:avLst/>
                  </a:prstGeom>
                </p:spPr>
              </p:pic>
              <p:sp>
                <p:nvSpPr>
                  <p:cNvPr id="10" name="TextBox 9"/>
                  <p:cNvSpPr txBox="1"/>
                  <p:nvPr/>
                </p:nvSpPr>
                <p:spPr>
                  <a:xfrm rot="16200000">
                    <a:off x="-555373" y="3268135"/>
                    <a:ext cx="1467068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1400" b="1" dirty="0" smtClean="0">
                        <a:solidFill>
                          <a:srgbClr val="FF0000"/>
                        </a:solidFill>
                      </a:rPr>
                      <a:t>INT report on EIC</a:t>
                    </a:r>
                    <a:endParaRPr lang="en-US" sz="1400" b="1" dirty="0">
                      <a:solidFill>
                        <a:srgbClr val="FF0000"/>
                      </a:solidFill>
                    </a:endParaRPr>
                  </a:p>
                </p:txBody>
              </p:sp>
            </p:grpSp>
            <p:sp>
              <p:nvSpPr>
                <p:cNvPr id="22" name="TextBox 21"/>
                <p:cNvSpPr txBox="1"/>
                <p:nvPr/>
              </p:nvSpPr>
              <p:spPr>
                <a:xfrm>
                  <a:off x="3696539" y="2305608"/>
                  <a:ext cx="631140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400" b="1" dirty="0" smtClean="0"/>
                    <a:t>5x100</a:t>
                  </a:r>
                  <a:endParaRPr lang="en-US" sz="1400" b="1" dirty="0"/>
                </a:p>
              </p:txBody>
            </p:sp>
          </p:grpSp>
          <p:sp>
            <p:nvSpPr>
              <p:cNvPr id="30" name="TextBox 29"/>
              <p:cNvSpPr txBox="1"/>
              <p:nvPr/>
            </p:nvSpPr>
            <p:spPr>
              <a:xfrm>
                <a:off x="3976526" y="4182173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err="1" smtClean="0"/>
                  <a:t>x</a:t>
                </a:r>
                <a:endParaRPr lang="en-US" b="1" dirty="0"/>
              </a:p>
            </p:txBody>
          </p:sp>
        </p:grpSp>
        <p:sp>
          <p:nvSpPr>
            <p:cNvPr id="37" name="TextBox 36"/>
            <p:cNvSpPr txBox="1"/>
            <p:nvPr/>
          </p:nvSpPr>
          <p:spPr>
            <a:xfrm>
              <a:off x="2229732" y="2301601"/>
              <a:ext cx="72213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solidFill>
                    <a:srgbClr val="0000FF"/>
                  </a:solidFill>
                </a:rPr>
                <a:t>20x250</a:t>
              </a:r>
              <a:endParaRPr lang="en-US" sz="1400" b="1" dirty="0">
                <a:solidFill>
                  <a:srgbClr val="0000FF"/>
                </a:solidFill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3605124" y="2892519"/>
              <a:ext cx="62068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solidFill>
                    <a:srgbClr val="FF0000"/>
                  </a:solidFill>
                </a:rPr>
                <a:t>√</a:t>
              </a:r>
              <a:r>
                <a:rPr lang="en-US" sz="1400" b="1" dirty="0" err="1" smtClean="0">
                  <a:solidFill>
                    <a:srgbClr val="FF0000"/>
                  </a:solidFill>
                </a:rPr>
                <a:t>s</a:t>
              </a:r>
              <a:r>
                <a:rPr lang="en-US" sz="1400" b="1" dirty="0" smtClean="0">
                  <a:solidFill>
                    <a:srgbClr val="FF0000"/>
                  </a:solidFill>
                </a:rPr>
                <a:t>=15</a:t>
              </a:r>
              <a:endParaRPr lang="en-US" sz="14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33</a:t>
            </a:fld>
            <a:endParaRPr lang="en-US"/>
          </a:p>
        </p:txBody>
      </p:sp>
      <p:sp>
        <p:nvSpPr>
          <p:cNvPr id="6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err="1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TMDs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 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84567" y="725112"/>
            <a:ext cx="32585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Impact of an </a:t>
            </a:r>
            <a:r>
              <a:rPr lang="en-US" b="1" dirty="0" err="1" smtClean="0">
                <a:solidFill>
                  <a:srgbClr val="0000FF"/>
                </a:solidFill>
                <a:latin typeface="Comic Sans MS"/>
                <a:cs typeface="Comic Sans MS"/>
              </a:rPr>
              <a:t>eRHIC</a:t>
            </a:r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:</a:t>
            </a:r>
            <a:endParaRPr lang="en-US" sz="16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4338574" y="1346216"/>
            <a:ext cx="12096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>
                <a:solidFill>
                  <a:srgbClr val="FF0000"/>
                </a:solidFill>
              </a:rPr>
              <a:t>eRHIC</a:t>
            </a:r>
            <a:r>
              <a:rPr lang="en-US" b="1" dirty="0" smtClean="0">
                <a:solidFill>
                  <a:srgbClr val="FF0000"/>
                </a:solidFill>
              </a:rPr>
              <a:t> high </a:t>
            </a:r>
            <a:r>
              <a:rPr lang="en-US" b="1" dirty="0" err="1" smtClean="0">
                <a:solidFill>
                  <a:srgbClr val="FF0000"/>
                </a:solidFill>
              </a:rPr>
              <a:t>lumi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3" name="Notched Right Arrow 12"/>
          <p:cNvSpPr/>
          <p:nvPr/>
        </p:nvSpPr>
        <p:spPr>
          <a:xfrm>
            <a:off x="5548234" y="1632094"/>
            <a:ext cx="676019" cy="128016"/>
          </a:xfrm>
          <a:prstGeom prst="notchedRightArrow">
            <a:avLst/>
          </a:prstGeom>
          <a:ln w="9525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5840177" y="1219726"/>
            <a:ext cx="36965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Multidimensional binning in </a:t>
            </a:r>
          </a:p>
          <a:p>
            <a:pPr algn="ctr"/>
            <a:r>
              <a:rPr lang="en-US" b="1" dirty="0" smtClean="0"/>
              <a:t>Q2,x,P</a:t>
            </a:r>
            <a:r>
              <a:rPr lang="en-US" b="1" baseline="30000" dirty="0" smtClean="0"/>
              <a:t>h</a:t>
            </a:r>
            <a:r>
              <a:rPr lang="en-US" b="1" baseline="-25000" dirty="0" smtClean="0"/>
              <a:t>T</a:t>
            </a:r>
            <a:r>
              <a:rPr lang="en-US" b="1" dirty="0" smtClean="0"/>
              <a:t>,z,</a:t>
            </a:r>
            <a:r>
              <a:rPr lang="en-US" b="1" dirty="0" smtClean="0">
                <a:latin typeface="Lucida Grande"/>
                <a:ea typeface="Lucida Grande"/>
                <a:cs typeface="Lucida Grande"/>
              </a:rPr>
              <a:t>ϕ</a:t>
            </a:r>
            <a:r>
              <a:rPr lang="en-US" b="1" dirty="0" smtClean="0"/>
              <a:t> </a:t>
            </a:r>
          </a:p>
          <a:p>
            <a:pPr algn="ctr"/>
            <a:r>
              <a:rPr lang="en-US" b="1" dirty="0" smtClean="0"/>
              <a:t>is made possible!</a:t>
            </a:r>
            <a:endParaRPr lang="en-US" b="1" dirty="0"/>
          </a:p>
        </p:txBody>
      </p:sp>
      <p:grpSp>
        <p:nvGrpSpPr>
          <p:cNvPr id="31" name="Group 44"/>
          <p:cNvGrpSpPr/>
          <p:nvPr/>
        </p:nvGrpSpPr>
        <p:grpSpPr>
          <a:xfrm>
            <a:off x="6221971" y="2319797"/>
            <a:ext cx="2988273" cy="3769643"/>
            <a:chOff x="6221971" y="2319797"/>
            <a:chExt cx="2988273" cy="3769643"/>
          </a:xfrm>
        </p:grpSpPr>
        <p:grpSp>
          <p:nvGrpSpPr>
            <p:cNvPr id="32" name="Group 43"/>
            <p:cNvGrpSpPr/>
            <p:nvPr/>
          </p:nvGrpSpPr>
          <p:grpSpPr>
            <a:xfrm>
              <a:off x="6221971" y="2319797"/>
              <a:ext cx="2988273" cy="3769643"/>
              <a:chOff x="6221971" y="2319797"/>
              <a:chExt cx="2988273" cy="3769643"/>
            </a:xfrm>
          </p:grpSpPr>
          <p:pic>
            <p:nvPicPr>
              <p:cNvPr id="15" name="Picture 1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233111" y="2319797"/>
                <a:ext cx="2855183" cy="1875464"/>
              </a:xfrm>
              <a:prstGeom prst="rect">
                <a:avLst/>
              </a:prstGeom>
            </p:spPr>
          </p:pic>
          <p:pic>
            <p:nvPicPr>
              <p:cNvPr id="16" name="Picture 15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221971" y="4128738"/>
                <a:ext cx="2855183" cy="1960702"/>
              </a:xfrm>
              <a:prstGeom prst="rect">
                <a:avLst/>
              </a:prstGeom>
            </p:spPr>
          </p:pic>
          <p:sp>
            <p:nvSpPr>
              <p:cNvPr id="24" name="TextBox 23"/>
              <p:cNvSpPr txBox="1"/>
              <p:nvPr/>
            </p:nvSpPr>
            <p:spPr>
              <a:xfrm rot="5400000">
                <a:off x="8522884" y="3950498"/>
                <a:ext cx="106694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b="1" dirty="0" smtClean="0">
                    <a:solidFill>
                      <a:srgbClr val="FF6600"/>
                    </a:solidFill>
                  </a:rPr>
                  <a:t>A. </a:t>
                </a:r>
                <a:r>
                  <a:rPr lang="en-US" sz="1400" b="1" dirty="0" err="1" smtClean="0">
                    <a:solidFill>
                      <a:srgbClr val="FF6600"/>
                    </a:solidFill>
                  </a:rPr>
                  <a:t>Prokudin</a:t>
                </a:r>
                <a:endParaRPr lang="en-US" sz="1400" b="1" dirty="0">
                  <a:solidFill>
                    <a:srgbClr val="FF6600"/>
                  </a:solidFill>
                </a:endParaRPr>
              </a:p>
            </p:txBody>
          </p:sp>
        </p:grpSp>
        <p:sp>
          <p:nvSpPr>
            <p:cNvPr id="17" name="TextBox 16"/>
            <p:cNvSpPr txBox="1"/>
            <p:nvPr/>
          </p:nvSpPr>
          <p:spPr>
            <a:xfrm>
              <a:off x="7753056" y="2455490"/>
              <a:ext cx="93374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u-quark</a:t>
              </a:r>
              <a:endParaRPr lang="en-US" b="1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7327909" y="4326328"/>
              <a:ext cx="135889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anti </a:t>
              </a:r>
              <a:r>
                <a:rPr lang="en-US" b="1" dirty="0" err="1" smtClean="0"/>
                <a:t>u</a:t>
              </a:r>
              <a:r>
                <a:rPr lang="en-US" b="1" dirty="0" smtClean="0"/>
                <a:t>-quark</a:t>
              </a:r>
              <a:endParaRPr lang="en-US" b="1" dirty="0"/>
            </a:p>
          </p:txBody>
        </p:sp>
      </p:grpSp>
      <p:grpSp>
        <p:nvGrpSpPr>
          <p:cNvPr id="35" name="Group 42"/>
          <p:cNvGrpSpPr/>
          <p:nvPr/>
        </p:nvGrpSpPr>
        <p:grpSpPr>
          <a:xfrm>
            <a:off x="3985520" y="3041192"/>
            <a:ext cx="2247591" cy="835493"/>
            <a:chOff x="3985520" y="3041192"/>
            <a:chExt cx="2247591" cy="835493"/>
          </a:xfrm>
        </p:grpSpPr>
        <p:sp>
          <p:nvSpPr>
            <p:cNvPr id="19" name="Notched Right Arrow 18"/>
            <p:cNvSpPr/>
            <p:nvPr/>
          </p:nvSpPr>
          <p:spPr>
            <a:xfrm rot="992504">
              <a:off x="3985520" y="3486788"/>
              <a:ext cx="2247591" cy="389897"/>
            </a:xfrm>
            <a:prstGeom prst="notchedRigh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 smtClean="0">
                  <a:solidFill>
                    <a:srgbClr val="FF6600"/>
                  </a:solidFill>
                </a:rPr>
                <a:t>Stage-1 data</a:t>
              </a:r>
              <a:endParaRPr lang="en-US" sz="1400" b="1" dirty="0">
                <a:solidFill>
                  <a:srgbClr val="FF6600"/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 rot="1059171">
              <a:off x="4338574" y="3041192"/>
              <a:ext cx="158093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FF"/>
                  </a:solidFill>
                </a:rPr>
                <a:t>Global TMD fit</a:t>
              </a:r>
              <a:endParaRPr lang="en-US" b="1" dirty="0">
                <a:solidFill>
                  <a:srgbClr val="0000FF"/>
                </a:solidFill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1381717" y="624852"/>
            <a:ext cx="19948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rgbClr val="0000FF"/>
                </a:solidFill>
              </a:rPr>
              <a:t>eRHIC</a:t>
            </a:r>
            <a:r>
              <a:rPr lang="en-US" b="1" dirty="0" smtClean="0">
                <a:solidFill>
                  <a:srgbClr val="0000FF"/>
                </a:solidFill>
              </a:rPr>
              <a:t> pseudo data</a:t>
            </a:r>
            <a:endParaRPr lang="en-US" b="1" dirty="0">
              <a:solidFill>
                <a:srgbClr val="0000FF"/>
              </a:solidFill>
            </a:endParaRPr>
          </a:p>
        </p:txBody>
      </p:sp>
      <p:grpSp>
        <p:nvGrpSpPr>
          <p:cNvPr id="39" name="Group 45"/>
          <p:cNvGrpSpPr/>
          <p:nvPr/>
        </p:nvGrpSpPr>
        <p:grpSpPr>
          <a:xfrm>
            <a:off x="4640448" y="4386968"/>
            <a:ext cx="2144438" cy="1133921"/>
            <a:chOff x="4640448" y="4386968"/>
            <a:chExt cx="2144438" cy="1133921"/>
          </a:xfrm>
        </p:grpSpPr>
        <p:sp>
          <p:nvSpPr>
            <p:cNvPr id="25" name="Notched Right Arrow 24"/>
            <p:cNvSpPr/>
            <p:nvPr/>
          </p:nvSpPr>
          <p:spPr>
            <a:xfrm rot="9138669">
              <a:off x="5083877" y="4386968"/>
              <a:ext cx="1182551" cy="288464"/>
            </a:xfrm>
            <a:prstGeom prst="notchedRigh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b="1" dirty="0">
                <a:solidFill>
                  <a:srgbClr val="FF6600"/>
                </a:solidFill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 rot="19899135">
              <a:off x="4640448" y="4689892"/>
              <a:ext cx="214443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rgbClr val="0000FF"/>
                  </a:solidFill>
                </a:rPr>
                <a:t>Proton imaging in transverse-momentum space</a:t>
              </a:r>
              <a:endParaRPr lang="en-US" sz="1600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41" name="Group 34"/>
          <p:cNvGrpSpPr/>
          <p:nvPr/>
        </p:nvGrpSpPr>
        <p:grpSpPr>
          <a:xfrm>
            <a:off x="3631976" y="1031934"/>
            <a:ext cx="1110533" cy="307777"/>
            <a:chOff x="3631976" y="1031934"/>
            <a:chExt cx="1110533" cy="307777"/>
          </a:xfrm>
        </p:grpSpPr>
        <p:cxnSp>
          <p:nvCxnSpPr>
            <p:cNvPr id="33" name="Straight Arrow Connector 32"/>
            <p:cNvCxnSpPr/>
            <p:nvPr/>
          </p:nvCxnSpPr>
          <p:spPr>
            <a:xfrm>
              <a:off x="3631976" y="1219726"/>
              <a:ext cx="344550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TextBox 33"/>
            <p:cNvSpPr txBox="1"/>
            <p:nvPr/>
          </p:nvSpPr>
          <p:spPr>
            <a:xfrm>
              <a:off x="3897030" y="1031934"/>
              <a:ext cx="84547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solidFill>
                    <a:srgbClr val="0000FF"/>
                  </a:solidFill>
                </a:rPr>
                <a:t>up to 0.8</a:t>
              </a:r>
              <a:endParaRPr lang="en-US" sz="1400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42" name="Group 38"/>
          <p:cNvGrpSpPr/>
          <p:nvPr/>
        </p:nvGrpSpPr>
        <p:grpSpPr>
          <a:xfrm>
            <a:off x="324384" y="3408809"/>
            <a:ext cx="1210588" cy="1129413"/>
            <a:chOff x="324384" y="3408809"/>
            <a:chExt cx="1210588" cy="1129413"/>
          </a:xfrm>
        </p:grpSpPr>
        <p:sp>
          <p:nvSpPr>
            <p:cNvPr id="36" name="TextBox 35"/>
            <p:cNvSpPr txBox="1"/>
            <p:nvPr/>
          </p:nvSpPr>
          <p:spPr>
            <a:xfrm>
              <a:off x="324384" y="4230445"/>
              <a:ext cx="121058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solidFill>
                    <a:srgbClr val="0000FF"/>
                  </a:solidFill>
                </a:rPr>
                <a:t>up to 2.0 </a:t>
              </a:r>
              <a:r>
                <a:rPr lang="en-US" sz="1400" b="1" dirty="0" err="1" smtClean="0">
                  <a:solidFill>
                    <a:srgbClr val="0000FF"/>
                  </a:solidFill>
                </a:rPr>
                <a:t>GeV</a:t>
              </a:r>
              <a:endParaRPr lang="en-US" sz="1400" b="1" dirty="0">
                <a:solidFill>
                  <a:srgbClr val="0000FF"/>
                </a:solidFill>
              </a:endParaRPr>
            </a:p>
          </p:txBody>
        </p:sp>
        <p:cxnSp>
          <p:nvCxnSpPr>
            <p:cNvPr id="38" name="Straight Arrow Connector 37"/>
            <p:cNvCxnSpPr>
              <a:endCxn id="36" idx="0"/>
            </p:cNvCxnSpPr>
            <p:nvPr/>
          </p:nvCxnSpPr>
          <p:spPr>
            <a:xfrm rot="5400000">
              <a:off x="588791" y="3749696"/>
              <a:ext cx="821636" cy="139862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9"/>
          <p:cNvGrpSpPr/>
          <p:nvPr/>
        </p:nvGrpSpPr>
        <p:grpSpPr>
          <a:xfrm>
            <a:off x="137010" y="800632"/>
            <a:ext cx="8869980" cy="3075983"/>
            <a:chOff x="137010" y="800632"/>
            <a:chExt cx="8869980" cy="3075983"/>
          </a:xfrm>
        </p:grpSpPr>
        <p:grpSp>
          <p:nvGrpSpPr>
            <p:cNvPr id="5" name="Group 10"/>
            <p:cNvGrpSpPr/>
            <p:nvPr/>
          </p:nvGrpSpPr>
          <p:grpSpPr>
            <a:xfrm>
              <a:off x="137010" y="800632"/>
              <a:ext cx="3549211" cy="3075983"/>
              <a:chOff x="457200" y="875336"/>
              <a:chExt cx="3549211" cy="3075983"/>
            </a:xfrm>
          </p:grpSpPr>
          <p:pic>
            <p:nvPicPr>
              <p:cNvPr id="6" name="Picture 5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57200" y="875336"/>
                <a:ext cx="3549211" cy="3075983"/>
              </a:xfrm>
              <a:prstGeom prst="rect">
                <a:avLst/>
              </a:prstGeom>
            </p:spPr>
          </p:pic>
          <p:sp>
            <p:nvSpPr>
              <p:cNvPr id="8" name="TextBox 7"/>
              <p:cNvSpPr txBox="1"/>
              <p:nvPr/>
            </p:nvSpPr>
            <p:spPr>
              <a:xfrm>
                <a:off x="992106" y="1237615"/>
                <a:ext cx="132767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>
                    <a:solidFill>
                      <a:srgbClr val="FF0000"/>
                    </a:solidFill>
                  </a:rPr>
                  <a:t>20x250 </a:t>
                </a:r>
                <a:r>
                  <a:rPr lang="en-US" b="1" dirty="0" err="1" smtClean="0">
                    <a:solidFill>
                      <a:srgbClr val="FF0000"/>
                    </a:solidFill>
                  </a:rPr>
                  <a:t>GeV</a:t>
                </a:r>
                <a:endParaRPr lang="en-US" b="1" dirty="0">
                  <a:solidFill>
                    <a:srgbClr val="FF0000"/>
                  </a:solidFill>
                </a:endParaRPr>
              </a:p>
            </p:txBody>
          </p:sp>
        </p:grpSp>
        <p:grpSp>
          <p:nvGrpSpPr>
            <p:cNvPr id="11" name="Group 11"/>
            <p:cNvGrpSpPr/>
            <p:nvPr/>
          </p:nvGrpSpPr>
          <p:grpSpPr>
            <a:xfrm>
              <a:off x="5501301" y="830152"/>
              <a:ext cx="3505689" cy="3035791"/>
              <a:chOff x="5181111" y="915528"/>
              <a:chExt cx="3505689" cy="3035791"/>
            </a:xfrm>
          </p:grpSpPr>
          <p:pic>
            <p:nvPicPr>
              <p:cNvPr id="9" name="Picture 8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181111" y="915528"/>
                <a:ext cx="3505689" cy="3035791"/>
              </a:xfrm>
              <a:prstGeom prst="rect">
                <a:avLst/>
              </a:prstGeom>
            </p:spPr>
          </p:pic>
          <p:sp>
            <p:nvSpPr>
              <p:cNvPr id="10" name="TextBox 9"/>
              <p:cNvSpPr txBox="1"/>
              <p:nvPr/>
            </p:nvSpPr>
            <p:spPr>
              <a:xfrm>
                <a:off x="5718524" y="1314681"/>
                <a:ext cx="109517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>
                    <a:solidFill>
                      <a:srgbClr val="FF0000"/>
                    </a:solidFill>
                  </a:rPr>
                  <a:t>5x50 </a:t>
                </a:r>
                <a:r>
                  <a:rPr lang="en-US" b="1" dirty="0" err="1" smtClean="0">
                    <a:solidFill>
                      <a:srgbClr val="FF0000"/>
                    </a:solidFill>
                  </a:rPr>
                  <a:t>GeV</a:t>
                </a:r>
                <a:endParaRPr lang="en-US" b="1" dirty="0">
                  <a:solidFill>
                    <a:srgbClr val="FF0000"/>
                  </a:solidFill>
                </a:endParaRPr>
              </a:p>
            </p:txBody>
          </p:sp>
        </p:grp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1999587" y="652916"/>
            <a:ext cx="55248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Accepted </a:t>
            </a:r>
            <a:r>
              <a:rPr lang="en-US" sz="1600" b="1" dirty="0" err="1" smtClean="0"/>
              <a:t>in“Roman</a:t>
            </a:r>
            <a:r>
              <a:rPr lang="en-US" sz="1600" b="1" dirty="0" smtClean="0"/>
              <a:t> </a:t>
            </a:r>
            <a:r>
              <a:rPr lang="en-US" sz="1600" b="1" dirty="0" err="1" smtClean="0"/>
              <a:t>Pot”(example</a:t>
            </a:r>
            <a:r>
              <a:rPr lang="en-US" sz="1600" b="1" dirty="0" smtClean="0"/>
              <a:t>) at </a:t>
            </a:r>
            <a:r>
              <a:rPr lang="en-US" sz="1600" b="1" dirty="0" err="1" smtClean="0"/>
              <a:t>s</a:t>
            </a:r>
            <a:r>
              <a:rPr lang="en-US" sz="1600" b="1" dirty="0" smtClean="0"/>
              <a:t>=20m</a:t>
            </a:r>
            <a:endParaRPr lang="en-US" sz="1600" b="1" dirty="0"/>
          </a:p>
        </p:txBody>
      </p:sp>
      <p:sp>
        <p:nvSpPr>
          <p:cNvPr id="14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57438" y="674260"/>
            <a:ext cx="171282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0000FF"/>
                </a:solidFill>
              </a:rPr>
              <a:t>Plots from J-H Lee</a:t>
            </a:r>
            <a:endParaRPr lang="en-US" sz="1600" b="1" dirty="0">
              <a:solidFill>
                <a:srgbClr val="0000FF"/>
              </a:solidFill>
            </a:endParaRPr>
          </a:p>
        </p:txBody>
      </p:sp>
      <p:grpSp>
        <p:nvGrpSpPr>
          <p:cNvPr id="12" name="Group 22"/>
          <p:cNvGrpSpPr/>
          <p:nvPr/>
        </p:nvGrpSpPr>
        <p:grpSpPr>
          <a:xfrm>
            <a:off x="5633960" y="4190799"/>
            <a:ext cx="3366063" cy="1663241"/>
            <a:chOff x="5829279" y="2228441"/>
            <a:chExt cx="3366063" cy="1663241"/>
          </a:xfrm>
        </p:grpSpPr>
        <p:sp>
          <p:nvSpPr>
            <p:cNvPr id="24" name="Text Box 7"/>
            <p:cNvSpPr txBox="1">
              <a:spLocks noChangeArrowheads="1"/>
            </p:cNvSpPr>
            <p:nvPr/>
          </p:nvSpPr>
          <p:spPr bwMode="auto">
            <a:xfrm>
              <a:off x="7002465" y="2710903"/>
              <a:ext cx="1718153" cy="422452"/>
            </a:xfrm>
            <a:prstGeom prst="rect">
              <a:avLst/>
            </a:prstGeom>
            <a:noFill/>
            <a:ln w="1908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lIns="94545" tIns="49163" rIns="94545" bIns="49163">
              <a:prstTxWarp prst="textNoShape">
                <a:avLst/>
              </a:prstTxWarp>
              <a:spAutoFit/>
            </a:bodyPr>
            <a:lstStyle/>
            <a:p>
              <a:pPr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it-IT" sz="2100" b="1" dirty="0" err="1">
                  <a:solidFill>
                    <a:srgbClr val="333399"/>
                  </a:solidFill>
                  <a:latin typeface="URW Chancery L" charset="0"/>
                </a:rPr>
                <a:t>L</a:t>
              </a:r>
              <a:r>
                <a:rPr lang="it-IT" sz="2100" b="1" dirty="0">
                  <a:solidFill>
                    <a:srgbClr val="333399"/>
                  </a:solidFill>
                </a:rPr>
                <a:t> = 27.77 pb</a:t>
              </a:r>
              <a:r>
                <a:rPr lang="it-IT" sz="2100" b="1" baseline="30000" dirty="0">
                  <a:solidFill>
                    <a:srgbClr val="333399"/>
                  </a:solidFill>
                </a:rPr>
                <a:t>-1</a:t>
              </a:r>
            </a:p>
          </p:txBody>
        </p:sp>
        <p:pic>
          <p:nvPicPr>
            <p:cNvPr id="25" name="Picture 24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871572" y="2680395"/>
              <a:ext cx="850058" cy="67390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26" name="Down Arrow 25"/>
            <p:cNvSpPr/>
            <p:nvPr/>
          </p:nvSpPr>
          <p:spPr bwMode="auto">
            <a:xfrm>
              <a:off x="7736967" y="3208514"/>
              <a:ext cx="348658" cy="238354"/>
            </a:xfrm>
            <a:prstGeom prst="downArrow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6058" tIns="48029" rIns="96058" bIns="48029" numCol="1" rtlCol="0" anchor="t" anchorCtr="0" compatLnSpc="1">
              <a:prstTxWarp prst="textNoShape">
                <a:avLst/>
              </a:prstTxWarp>
            </a:bodyPr>
            <a:lstStyle/>
            <a:p>
              <a:pPr defTabSz="471951" fontAlgn="base">
                <a:lnSpc>
                  <a:spcPct val="58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endParaRPr lang="en-US" sz="1900" dirty="0">
                <a:solidFill>
                  <a:schemeClr val="bg1"/>
                </a:solidFill>
                <a:latin typeface="Arial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6919575" y="3403078"/>
              <a:ext cx="2275767" cy="373995"/>
            </a:xfrm>
            <a:prstGeom prst="rect">
              <a:avLst/>
            </a:prstGeom>
            <a:noFill/>
          </p:spPr>
          <p:txBody>
            <a:bodyPr wrap="none" lIns="96058" tIns="48029" rIns="96058" bIns="48029" rtlCol="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dirty="0" smtClean="0">
                  <a:solidFill>
                    <a:srgbClr val="FF0000"/>
                  </a:solidFill>
                </a:rPr>
                <a:t>55 events </a:t>
              </a:r>
              <a:r>
                <a:rPr lang="en-US" dirty="0" smtClean="0">
                  <a:solidFill>
                    <a:srgbClr val="000090"/>
                  </a:solidFill>
                </a:rPr>
                <a:t>(DVCS + BH)</a:t>
              </a:r>
              <a:endParaRPr lang="en-US" dirty="0">
                <a:solidFill>
                  <a:srgbClr val="000090"/>
                </a:solidFill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5829279" y="2228441"/>
              <a:ext cx="1732875" cy="312440"/>
            </a:xfrm>
            <a:prstGeom prst="rect">
              <a:avLst/>
            </a:prstGeom>
            <a:noFill/>
          </p:spPr>
          <p:txBody>
            <a:bodyPr wrap="none" lIns="96058" tIns="48029" rIns="96058" bIns="48029" rtlCol="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1400" b="1" dirty="0" smtClean="0">
                  <a:solidFill>
                    <a:schemeClr val="tx1"/>
                  </a:solidFill>
                </a:rPr>
                <a:t>Roman </a:t>
              </a:r>
              <a:r>
                <a:rPr lang="en-US" sz="1400" b="1" dirty="0" smtClean="0"/>
                <a:t>Pots at HERA</a:t>
              </a:r>
              <a:endParaRPr lang="en-US" sz="1400" b="1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5829279" y="2228441"/>
              <a:ext cx="3279789" cy="1663241"/>
            </a:xfrm>
            <a:prstGeom prst="rect">
              <a:avLst/>
            </a:prstGeom>
            <a:noFill/>
            <a:ln w="19050" cmpd="sng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3831568" y="1270633"/>
            <a:ext cx="12060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solidFill>
                  <a:srgbClr val="000090"/>
                </a:solidFill>
              </a:rPr>
              <a:t>Quadrupoles</a:t>
            </a:r>
            <a:r>
              <a:rPr lang="en-US" sz="1400" b="1" dirty="0" smtClean="0">
                <a:solidFill>
                  <a:srgbClr val="000090"/>
                </a:solidFill>
              </a:rPr>
              <a:t> acceptance</a:t>
            </a:r>
            <a:endParaRPr lang="en-US" sz="1400" b="1" dirty="0">
              <a:solidFill>
                <a:srgbClr val="00009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831568" y="2624978"/>
            <a:ext cx="12060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FF0000"/>
                </a:solidFill>
              </a:rPr>
              <a:t>10</a:t>
            </a:r>
            <a:r>
              <a:rPr lang="en-US" sz="1400" b="1" dirty="0" smtClean="0">
                <a:solidFill>
                  <a:srgbClr val="FF0000"/>
                </a:solidFill>
                <a:latin typeface="Symbol" charset="2"/>
                <a:cs typeface="Symbol" charset="2"/>
              </a:rPr>
              <a:t>s </a:t>
            </a:r>
            <a:r>
              <a:rPr lang="en-US" sz="1400" b="1" dirty="0" smtClean="0">
                <a:solidFill>
                  <a:srgbClr val="FF0000"/>
                </a:solidFill>
              </a:rPr>
              <a:t>from the beam-pipe</a:t>
            </a:r>
            <a:endParaRPr lang="en-US" sz="1400" b="1" dirty="0">
              <a:solidFill>
                <a:srgbClr val="FF0000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" y="3969492"/>
            <a:ext cx="5516158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• high‐</a:t>
            </a:r>
            <a:r>
              <a:rPr lang="en-US" dirty="0" err="1" smtClean="0"/>
              <a:t>t</a:t>
            </a:r>
            <a:r>
              <a:rPr lang="en-US" dirty="0" smtClean="0"/>
              <a:t> acceptance mainly limited by magnet aperture</a:t>
            </a:r>
          </a:p>
          <a:p>
            <a:r>
              <a:rPr lang="en-US" dirty="0" smtClean="0"/>
              <a:t>• low‐</a:t>
            </a:r>
            <a:r>
              <a:rPr lang="en-US" dirty="0" err="1" smtClean="0"/>
              <a:t>t</a:t>
            </a:r>
            <a:r>
              <a:rPr lang="en-US" dirty="0" smtClean="0"/>
              <a:t> acceptance limited by beam envelop (~10σ)</a:t>
            </a:r>
          </a:p>
          <a:p>
            <a:r>
              <a:rPr lang="en-US" dirty="0" smtClean="0"/>
              <a:t>• </a:t>
            </a:r>
            <a:r>
              <a:rPr lang="en-US" dirty="0" err="1" smtClean="0"/>
              <a:t>t</a:t>
            </a:r>
            <a:r>
              <a:rPr lang="en-US" dirty="0" smtClean="0"/>
              <a:t>‐resolution limited by</a:t>
            </a:r>
          </a:p>
          <a:p>
            <a:pPr lvl="1"/>
            <a:r>
              <a:rPr lang="en-US" dirty="0" smtClean="0"/>
              <a:t>– beam angular divergence ~100μrad for small </a:t>
            </a:r>
            <a:r>
              <a:rPr lang="en-US" dirty="0" err="1" smtClean="0"/>
              <a:t>t</a:t>
            </a:r>
            <a:endParaRPr lang="en-US" dirty="0" smtClean="0"/>
          </a:p>
          <a:p>
            <a:pPr lvl="1"/>
            <a:r>
              <a:rPr lang="en-US" dirty="0" smtClean="0"/>
              <a:t>– uncertainties in vertex (</a:t>
            </a:r>
            <a:r>
              <a:rPr lang="en-US" dirty="0" err="1" smtClean="0"/>
              <a:t>x,y,z</a:t>
            </a:r>
            <a:r>
              <a:rPr lang="en-US" dirty="0" smtClean="0"/>
              <a:t>) and transport</a:t>
            </a:r>
          </a:p>
          <a:p>
            <a:pPr lvl="1"/>
            <a:r>
              <a:rPr lang="en-US" dirty="0" smtClean="0"/>
              <a:t>– ~&lt;5-10% resolution in </a:t>
            </a:r>
            <a:r>
              <a:rPr lang="en-US" dirty="0" err="1" smtClean="0"/>
              <a:t>t</a:t>
            </a:r>
            <a:r>
              <a:rPr lang="en-US" dirty="0" smtClean="0"/>
              <a:t> (RP at STAR)</a:t>
            </a:r>
            <a:endParaRPr lang="en-US" dirty="0"/>
          </a:p>
        </p:txBody>
      </p:sp>
      <p:sp>
        <p:nvSpPr>
          <p:cNvPr id="49" name="Rectangle 48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Direct |</a:t>
            </a:r>
            <a:r>
              <a:rPr lang="en-GB" sz="2800" b="1" dirty="0" err="1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t</a:t>
            </a: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| measurement @ </a:t>
            </a:r>
            <a:r>
              <a:rPr lang="en-GB" sz="2800" b="1" dirty="0" err="1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eRHIC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sp>
        <p:nvSpPr>
          <p:cNvPr id="32" name="Slide Number Placeholder 3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34</a:t>
            </a:fld>
            <a:endParaRPr lang="en-US"/>
          </a:p>
        </p:txBody>
      </p:sp>
      <p:grpSp>
        <p:nvGrpSpPr>
          <p:cNvPr id="15" name="Group 42"/>
          <p:cNvGrpSpPr/>
          <p:nvPr/>
        </p:nvGrpSpPr>
        <p:grpSpPr>
          <a:xfrm>
            <a:off x="213356" y="970526"/>
            <a:ext cx="8577734" cy="3035300"/>
            <a:chOff x="213356" y="970526"/>
            <a:chExt cx="8577734" cy="3035300"/>
          </a:xfrm>
        </p:grpSpPr>
        <p:grpSp>
          <p:nvGrpSpPr>
            <p:cNvPr id="16" name="Group 37"/>
            <p:cNvGrpSpPr/>
            <p:nvPr/>
          </p:nvGrpSpPr>
          <p:grpSpPr>
            <a:xfrm>
              <a:off x="213356" y="970526"/>
              <a:ext cx="8577734" cy="3035300"/>
              <a:chOff x="213356" y="970526"/>
              <a:chExt cx="8577734" cy="3035300"/>
            </a:xfrm>
          </p:grpSpPr>
          <p:pic>
            <p:nvPicPr>
              <p:cNvPr id="34" name="Picture 33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13356" y="1044263"/>
                <a:ext cx="3159756" cy="2961563"/>
              </a:xfrm>
              <a:prstGeom prst="rect">
                <a:avLst/>
              </a:prstGeom>
            </p:spPr>
          </p:pic>
          <p:pic>
            <p:nvPicPr>
              <p:cNvPr id="36" name="Picture 35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638800" y="970526"/>
                <a:ext cx="3152290" cy="2943641"/>
              </a:xfrm>
              <a:prstGeom prst="rect">
                <a:avLst/>
              </a:prstGeom>
            </p:spPr>
          </p:pic>
        </p:grpSp>
        <p:sp>
          <p:nvSpPr>
            <p:cNvPr id="41" name="TextBox 40"/>
            <p:cNvSpPr txBox="1"/>
            <p:nvPr/>
          </p:nvSpPr>
          <p:spPr>
            <a:xfrm>
              <a:off x="838033" y="1424521"/>
              <a:ext cx="1498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FF0000"/>
                  </a:solidFill>
                </a:rPr>
                <a:t>5x100 </a:t>
              </a:r>
              <a:r>
                <a:rPr lang="en-US" b="1" dirty="0" err="1" smtClean="0">
                  <a:solidFill>
                    <a:srgbClr val="FF0000"/>
                  </a:solidFill>
                </a:rPr>
                <a:t>GeV</a:t>
              </a:r>
              <a:endParaRPr lang="en-US" b="1" dirty="0" smtClean="0">
                <a:solidFill>
                  <a:srgbClr val="FF0000"/>
                </a:solidFill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6307854" y="1347576"/>
              <a:ext cx="1498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FF0000"/>
                  </a:solidFill>
                </a:rPr>
                <a:t>5x100 </a:t>
              </a:r>
              <a:r>
                <a:rPr lang="en-US" b="1" dirty="0" err="1" smtClean="0">
                  <a:solidFill>
                    <a:srgbClr val="FF0000"/>
                  </a:solidFill>
                </a:rPr>
                <a:t>GeV</a:t>
              </a:r>
              <a:endParaRPr lang="en-US" b="1" dirty="0" smtClean="0">
                <a:solidFill>
                  <a:srgbClr val="FF0000"/>
                </a:solidFill>
              </a:endParaRPr>
            </a:p>
          </p:txBody>
        </p:sp>
      </p:grpSp>
      <p:cxnSp>
        <p:nvCxnSpPr>
          <p:cNvPr id="33" name="Straight Arrow Connector 32"/>
          <p:cNvCxnSpPr>
            <a:stCxn id="30" idx="1"/>
          </p:cNvCxnSpPr>
          <p:nvPr/>
        </p:nvCxnSpPr>
        <p:spPr>
          <a:xfrm rot="10800000" flipV="1">
            <a:off x="1963504" y="1532243"/>
            <a:ext cx="1868064" cy="44205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>
            <a:stCxn id="30" idx="3"/>
          </p:cNvCxnSpPr>
          <p:nvPr/>
        </p:nvCxnSpPr>
        <p:spPr>
          <a:xfrm>
            <a:off x="5037606" y="1532243"/>
            <a:ext cx="2019548" cy="44205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>
            <a:stCxn id="31" idx="1"/>
          </p:cNvCxnSpPr>
          <p:nvPr/>
        </p:nvCxnSpPr>
        <p:spPr>
          <a:xfrm rot="10800000">
            <a:off x="1999588" y="2347818"/>
            <a:ext cx="1831980" cy="53877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>
            <a:stCxn id="31" idx="3"/>
          </p:cNvCxnSpPr>
          <p:nvPr/>
        </p:nvCxnSpPr>
        <p:spPr>
          <a:xfrm flipV="1">
            <a:off x="5037606" y="2347810"/>
            <a:ext cx="2096280" cy="53877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1145" y="4716185"/>
            <a:ext cx="952500" cy="723900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35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297" y="704678"/>
            <a:ext cx="3203726" cy="2084208"/>
          </a:xfrm>
          <a:prstGeom prst="rect">
            <a:avLst/>
          </a:prstGeom>
        </p:spPr>
      </p:pic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err="1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TMDs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53721" y="811497"/>
            <a:ext cx="5338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rgbClr val="FF0000"/>
                </a:solidFill>
              </a:rPr>
              <a:t>TMDs</a:t>
            </a:r>
            <a:r>
              <a:rPr lang="en-US" b="1" dirty="0" smtClean="0">
                <a:solidFill>
                  <a:srgbClr val="FF0000"/>
                </a:solidFill>
              </a:rPr>
              <a:t> are </a:t>
            </a:r>
            <a:r>
              <a:rPr lang="en-US" b="1" dirty="0" err="1" smtClean="0">
                <a:solidFill>
                  <a:srgbClr val="FF0000"/>
                </a:solidFill>
              </a:rPr>
              <a:t>PDFs</a:t>
            </a:r>
            <a:r>
              <a:rPr lang="en-US" b="1" dirty="0" smtClean="0">
                <a:solidFill>
                  <a:srgbClr val="FF0000"/>
                </a:solidFill>
              </a:rPr>
              <a:t> depending on transverse momentum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53133" y="1417638"/>
            <a:ext cx="549086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What we Know: </a:t>
            </a:r>
          </a:p>
          <a:p>
            <a:pPr marL="233363" indent="-233363">
              <a:buFont typeface="Wingdings" charset="2"/>
              <a:buChar char="ü"/>
            </a:pPr>
            <a:r>
              <a:rPr lang="en-US" b="1" dirty="0" smtClean="0">
                <a:cs typeface="Symbol" charset="2"/>
              </a:rPr>
              <a:t>Only </a:t>
            </a:r>
            <a:r>
              <a:rPr lang="en-US" b="1" dirty="0" smtClean="0">
                <a:solidFill>
                  <a:srgbClr val="FF0000"/>
                </a:solidFill>
                <a:cs typeface="Symbol" charset="2"/>
              </a:rPr>
              <a:t>valence quarks </a:t>
            </a:r>
            <a:r>
              <a:rPr lang="en-US" b="1" dirty="0" err="1" smtClean="0">
                <a:cs typeface="Symbol" charset="2"/>
              </a:rPr>
              <a:t>TMDs</a:t>
            </a:r>
            <a:r>
              <a:rPr lang="en-US" b="1" dirty="0" smtClean="0">
                <a:cs typeface="Symbol" charset="2"/>
              </a:rPr>
              <a:t> are extracted so far (fixed target experiments)</a:t>
            </a:r>
          </a:p>
          <a:p>
            <a:pPr marL="233363" indent="-233363">
              <a:buFont typeface="Wingdings" charset="2"/>
              <a:buChar char="ü"/>
            </a:pPr>
            <a:r>
              <a:rPr lang="en-US" b="1" dirty="0" err="1" smtClean="0">
                <a:cs typeface="Symbol" charset="2"/>
              </a:rPr>
              <a:t>TMDs</a:t>
            </a:r>
            <a:r>
              <a:rPr lang="en-US" b="1" dirty="0" smtClean="0">
                <a:cs typeface="Symbol" charset="2"/>
              </a:rPr>
              <a:t> factorization applicable for </a:t>
            </a:r>
            <a:r>
              <a:rPr lang="en-US" b="1" dirty="0" smtClean="0">
                <a:solidFill>
                  <a:srgbClr val="FF0000"/>
                </a:solidFill>
                <a:cs typeface="Symbol" charset="2"/>
              </a:rPr>
              <a:t>Q</a:t>
            </a:r>
            <a:r>
              <a:rPr lang="en-US" b="1" baseline="30000" dirty="0" smtClean="0">
                <a:solidFill>
                  <a:srgbClr val="FF0000"/>
                </a:solidFill>
                <a:cs typeface="Symbol" charset="2"/>
              </a:rPr>
              <a:t>2</a:t>
            </a:r>
            <a:r>
              <a:rPr lang="en-US" b="1" dirty="0" smtClean="0">
                <a:solidFill>
                  <a:srgbClr val="FF0000"/>
                </a:solidFill>
                <a:cs typeface="Symbol" charset="2"/>
              </a:rPr>
              <a:t>&gt;&gt;</a:t>
            </a:r>
            <a:r>
              <a:rPr lang="en-US" b="1" dirty="0" err="1" smtClean="0">
                <a:solidFill>
                  <a:srgbClr val="FF0000"/>
                </a:solidFill>
                <a:cs typeface="Symbol" charset="2"/>
              </a:rPr>
              <a:t>p</a:t>
            </a:r>
            <a:r>
              <a:rPr lang="en-US" b="1" baseline="30000" dirty="0" err="1" smtClean="0">
                <a:solidFill>
                  <a:srgbClr val="FF0000"/>
                </a:solidFill>
                <a:cs typeface="Symbol" charset="2"/>
              </a:rPr>
              <a:t>h</a:t>
            </a:r>
            <a:r>
              <a:rPr lang="en-US" b="1" baseline="-25000" dirty="0" err="1" smtClean="0">
                <a:solidFill>
                  <a:srgbClr val="FF0000"/>
                </a:solidFill>
                <a:cs typeface="Symbol" charset="2"/>
              </a:rPr>
              <a:t>T</a:t>
            </a:r>
            <a:endParaRPr lang="en-US" b="1" baseline="-25000" dirty="0" smtClean="0">
              <a:solidFill>
                <a:srgbClr val="FF0000"/>
              </a:solidFill>
              <a:cs typeface="Symbol" charset="2"/>
            </a:endParaRPr>
          </a:p>
          <a:p>
            <a:endParaRPr lang="en-US" sz="1600" b="1" dirty="0"/>
          </a:p>
        </p:txBody>
      </p:sp>
      <p:sp>
        <p:nvSpPr>
          <p:cNvPr id="10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100688" y="2729268"/>
            <a:ext cx="32373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What we want to measure: </a:t>
            </a:r>
          </a:p>
          <a:p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073" y="3151400"/>
            <a:ext cx="2463800" cy="5588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3338023" y="3151400"/>
            <a:ext cx="4916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8925" indent="-288925">
              <a:buFont typeface="Wingdings" charset="2"/>
              <a:buChar char="Ø"/>
            </a:pPr>
            <a:r>
              <a:rPr lang="en-US" b="1" dirty="0" smtClean="0"/>
              <a:t>SI-DIS </a:t>
            </a:r>
            <a:r>
              <a:rPr lang="en-US" b="1" dirty="0" smtClean="0">
                <a:solidFill>
                  <a:srgbClr val="FF0000"/>
                </a:solidFill>
              </a:rPr>
              <a:t>6-fold differential cross sections</a:t>
            </a:r>
            <a:endParaRPr lang="en-US" b="1" dirty="0" smtClean="0">
              <a:solidFill>
                <a:srgbClr val="000000"/>
              </a:solidFill>
            </a:endParaRPr>
          </a:p>
          <a:p>
            <a:pPr marL="288925" indent="-288925">
              <a:buFont typeface="Wingdings" charset="2"/>
              <a:buChar char="Ø"/>
            </a:pPr>
            <a:r>
              <a:rPr lang="en-US" b="1" dirty="0" err="1" smtClean="0">
                <a:solidFill>
                  <a:srgbClr val="FF0000"/>
                </a:solidFill>
              </a:rPr>
              <a:t>Azimuthal</a:t>
            </a:r>
            <a:r>
              <a:rPr lang="en-US" b="1" dirty="0" smtClean="0">
                <a:solidFill>
                  <a:srgbClr val="FF0000"/>
                </a:solidFill>
              </a:rPr>
              <a:t> asymmetries </a:t>
            </a:r>
            <a:r>
              <a:rPr lang="en-US" b="1" dirty="0" smtClean="0"/>
              <a:t>and their modulations </a:t>
            </a:r>
            <a:endParaRPr lang="en-US" b="1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91751" y="3631487"/>
            <a:ext cx="1181100" cy="16002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4964692" y="4844195"/>
            <a:ext cx="15977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rgbClr val="0000FF"/>
                </a:solidFill>
              </a:rPr>
              <a:t>Sivers</a:t>
            </a:r>
            <a:r>
              <a:rPr lang="en-US" b="1" dirty="0" smtClean="0">
                <a:solidFill>
                  <a:srgbClr val="0000FF"/>
                </a:solidFill>
              </a:rPr>
              <a:t> function</a:t>
            </a:r>
            <a:endParaRPr lang="en-US" b="1" dirty="0">
              <a:solidFill>
                <a:srgbClr val="0000FF"/>
              </a:solidFill>
            </a:endParaRPr>
          </a:p>
        </p:txBody>
      </p:sp>
      <p:cxnSp>
        <p:nvCxnSpPr>
          <p:cNvPr id="19" name="Straight Arrow Connector 18"/>
          <p:cNvCxnSpPr/>
          <p:nvPr/>
        </p:nvCxnSpPr>
        <p:spPr>
          <a:xfrm>
            <a:off x="4411850" y="5035287"/>
            <a:ext cx="389932" cy="1588"/>
          </a:xfrm>
          <a:prstGeom prst="straightConnector1">
            <a:avLst/>
          </a:prstGeom>
          <a:ln w="28575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2971243" y="4844195"/>
            <a:ext cx="13183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/>
              <a:t>sin(</a:t>
            </a:r>
            <a:r>
              <a:rPr lang="en-US" b="1" dirty="0" err="1" smtClean="0">
                <a:solidFill>
                  <a:srgbClr val="FF0000"/>
                </a:solidFill>
                <a:latin typeface="Lucida Grande"/>
                <a:ea typeface="Lucida Grande"/>
                <a:cs typeface="Lucida Grande"/>
              </a:rPr>
              <a:t>ϕ</a:t>
            </a:r>
            <a:r>
              <a:rPr lang="en-US" b="1" baseline="-25000" dirty="0" err="1" smtClean="0">
                <a:solidFill>
                  <a:srgbClr val="FF0000"/>
                </a:solidFill>
                <a:latin typeface="Lucida Grande"/>
                <a:ea typeface="Lucida Grande"/>
                <a:cs typeface="Lucida Grande"/>
              </a:rPr>
              <a:t>h</a:t>
            </a:r>
            <a:r>
              <a:rPr lang="en-US" b="1" dirty="0" smtClean="0">
                <a:latin typeface="Lucida Grande"/>
                <a:ea typeface="Lucida Grande"/>
                <a:cs typeface="Lucida Grande"/>
              </a:rPr>
              <a:t>-</a:t>
            </a:r>
            <a:r>
              <a:rPr lang="en-US" b="1" dirty="0" smtClean="0">
                <a:solidFill>
                  <a:srgbClr val="008000"/>
                </a:solidFill>
                <a:latin typeface="Lucida Grande"/>
                <a:ea typeface="Lucida Grande"/>
                <a:cs typeface="Lucida Grande"/>
              </a:rPr>
              <a:t>ϕ</a:t>
            </a:r>
            <a:r>
              <a:rPr lang="en-US" b="1" baseline="-25000" dirty="0" smtClean="0">
                <a:solidFill>
                  <a:srgbClr val="008000"/>
                </a:solidFill>
                <a:latin typeface="Lucida Grande"/>
                <a:ea typeface="Lucida Grande"/>
                <a:cs typeface="Lucida Grande"/>
              </a:rPr>
              <a:t>S</a:t>
            </a:r>
            <a:r>
              <a:rPr lang="en-US" b="1" dirty="0" smtClean="0">
                <a:latin typeface="Lucida Grande"/>
                <a:ea typeface="Lucida Grande"/>
                <a:cs typeface="Lucida Grande"/>
              </a:rPr>
              <a:t>)</a:t>
            </a:r>
            <a:endParaRPr lang="en-US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4514607" y="5249201"/>
            <a:ext cx="46321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3363" indent="-233363">
              <a:buFont typeface="Arial"/>
              <a:buChar char="•"/>
            </a:pPr>
            <a:r>
              <a:rPr lang="en-US" sz="1600" b="1" dirty="0" smtClean="0"/>
              <a:t>Sensible to spin orbit correlations</a:t>
            </a:r>
          </a:p>
          <a:p>
            <a:pPr marL="233363" indent="-233363">
              <a:buFont typeface="Arial"/>
              <a:buChar char="•"/>
            </a:pPr>
            <a:r>
              <a:rPr lang="en-US" sz="1600" b="1" dirty="0" smtClean="0"/>
              <a:t>Constrains models on </a:t>
            </a:r>
            <a:r>
              <a:rPr lang="en-US" sz="1600" b="1" dirty="0" err="1" smtClean="0"/>
              <a:t>parton</a:t>
            </a:r>
            <a:r>
              <a:rPr lang="en-US" sz="1600" b="1" dirty="0" smtClean="0"/>
              <a:t> orbital motion</a:t>
            </a:r>
          </a:p>
          <a:p>
            <a:pPr marL="233363" indent="-233363">
              <a:buFont typeface="Arial"/>
              <a:buChar char="•"/>
            </a:pPr>
            <a:r>
              <a:rPr lang="en-US" sz="1600" b="1" dirty="0" smtClean="0"/>
              <a:t>Helps understanding QCD color gauge invariance</a:t>
            </a:r>
            <a:endParaRPr lang="en-US" sz="1600" b="1" dirty="0"/>
          </a:p>
        </p:txBody>
      </p:sp>
      <p:grpSp>
        <p:nvGrpSpPr>
          <p:cNvPr id="2" name="Group 29"/>
          <p:cNvGrpSpPr/>
          <p:nvPr/>
        </p:nvGrpSpPr>
        <p:grpSpPr>
          <a:xfrm>
            <a:off x="1071766" y="4120222"/>
            <a:ext cx="4524676" cy="469465"/>
            <a:chOff x="1071766" y="4220482"/>
            <a:chExt cx="4524676" cy="469465"/>
          </a:xfrm>
        </p:grpSpPr>
        <p:sp>
          <p:nvSpPr>
            <p:cNvPr id="22" name="Rectangle 21"/>
            <p:cNvSpPr/>
            <p:nvPr/>
          </p:nvSpPr>
          <p:spPr>
            <a:xfrm>
              <a:off x="4618362" y="4220482"/>
              <a:ext cx="978080" cy="469465"/>
            </a:xfrm>
            <a:prstGeom prst="rect">
              <a:avLst/>
            </a:prstGeom>
            <a:solidFill>
              <a:srgbClr val="FFFF00">
                <a:alpha val="36000"/>
              </a:srgbClr>
            </a:solidFill>
            <a:ln w="28575">
              <a:solidFill>
                <a:srgbClr val="008000"/>
              </a:solidFill>
              <a:prstDash val="sys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71766" y="4220482"/>
              <a:ext cx="4524676" cy="469465"/>
            </a:xfrm>
            <a:prstGeom prst="rect">
              <a:avLst/>
            </a:prstGeom>
          </p:spPr>
        </p:pic>
        <p:sp>
          <p:nvSpPr>
            <p:cNvPr id="29" name="Rectangle 28"/>
            <p:cNvSpPr/>
            <p:nvPr/>
          </p:nvSpPr>
          <p:spPr>
            <a:xfrm>
              <a:off x="2475641" y="4220482"/>
              <a:ext cx="978080" cy="469465"/>
            </a:xfrm>
            <a:prstGeom prst="rect">
              <a:avLst/>
            </a:prstGeom>
            <a:solidFill>
              <a:srgbClr val="CCFFCC">
                <a:alpha val="36000"/>
              </a:srgbClr>
            </a:solidFill>
            <a:ln w="28575">
              <a:solidFill>
                <a:srgbClr val="3366FF"/>
              </a:solidFill>
              <a:prstDash val="sys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2" name="Straight Arrow Connector 31"/>
          <p:cNvCxnSpPr/>
          <p:nvPr/>
        </p:nvCxnSpPr>
        <p:spPr>
          <a:xfrm rot="10800000" flipV="1">
            <a:off x="2561315" y="5038464"/>
            <a:ext cx="315110" cy="1588"/>
          </a:xfrm>
          <a:prstGeom prst="straightConnector1">
            <a:avLst/>
          </a:prstGeom>
          <a:ln w="28575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5" name="Picture 3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18037" y="4716185"/>
            <a:ext cx="787400" cy="723900"/>
          </a:xfrm>
          <a:prstGeom prst="rect">
            <a:avLst/>
          </a:prstGeom>
        </p:spPr>
      </p:pic>
      <p:sp>
        <p:nvSpPr>
          <p:cNvPr id="36" name="TextBox 35"/>
          <p:cNvSpPr txBox="1"/>
          <p:nvPr/>
        </p:nvSpPr>
        <p:spPr>
          <a:xfrm>
            <a:off x="1063144" y="4844195"/>
            <a:ext cx="5589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PDF</a:t>
            </a:r>
            <a:endParaRPr lang="en-US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36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-39254" y="673630"/>
            <a:ext cx="9276899" cy="18312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Clr>
                <a:srgbClr val="0000FF"/>
              </a:buClr>
              <a:buFont typeface="Wingdings" charset="2"/>
              <a:buChar char="q"/>
            </a:pPr>
            <a:r>
              <a:rPr lang="en-US" dirty="0" smtClean="0"/>
              <a:t>Utilize the theoretical concepts of transverse momentum distributions (TMDs)</a:t>
            </a:r>
          </a:p>
          <a:p>
            <a:pPr>
              <a:buClr>
                <a:srgbClr val="0000FF"/>
              </a:buClr>
            </a:pPr>
            <a:r>
              <a:rPr lang="en-US" dirty="0"/>
              <a:t> </a:t>
            </a:r>
            <a:r>
              <a:rPr lang="en-US" dirty="0" smtClean="0"/>
              <a:t>  and un-integrated PDFs, which encode correlations</a:t>
            </a:r>
          </a:p>
          <a:p>
            <a:pPr marL="742950" lvl="1" indent="-285750">
              <a:buClr>
                <a:srgbClr val="0000FF"/>
              </a:buClr>
              <a:buFont typeface="Wingdings" charset="2"/>
              <a:buChar char="Ø"/>
            </a:pPr>
            <a:r>
              <a:rPr lang="en-US" dirty="0" smtClean="0"/>
              <a:t>spin-orbit correlations on </a:t>
            </a:r>
            <a:r>
              <a:rPr lang="en-US" dirty="0" err="1" smtClean="0"/>
              <a:t>parton</a:t>
            </a:r>
            <a:r>
              <a:rPr lang="en-US" dirty="0" smtClean="0"/>
              <a:t> level </a:t>
            </a:r>
            <a:r>
              <a:rPr lang="en-US" dirty="0" smtClean="0">
                <a:sym typeface="Wingdings"/>
              </a:rPr>
              <a:t> hydrogen atom</a:t>
            </a:r>
          </a:p>
          <a:p>
            <a:pPr marL="742950" lvl="1" indent="-285750">
              <a:buClr>
                <a:srgbClr val="0000FF"/>
              </a:buClr>
              <a:buFont typeface="Wingdings" charset="2"/>
              <a:buChar char="Ø"/>
            </a:pPr>
            <a:r>
              <a:rPr lang="en-US" dirty="0" smtClean="0"/>
              <a:t>teach us how colors charges in QCD interact</a:t>
            </a:r>
          </a:p>
          <a:p>
            <a:pPr marL="285750" indent="-285750">
              <a:spcBef>
                <a:spcPts val="300"/>
              </a:spcBef>
              <a:buClr>
                <a:srgbClr val="0000FF"/>
              </a:buClr>
              <a:buFont typeface="Wingdings" charset="2"/>
              <a:buChar char="q"/>
            </a:pPr>
            <a:r>
              <a:rPr lang="en-US" dirty="0" smtClean="0">
                <a:solidFill>
                  <a:srgbClr val="0000FF"/>
                </a:solidFill>
              </a:rPr>
              <a:t>Observable: </a:t>
            </a:r>
            <a:r>
              <a:rPr lang="en-US" dirty="0">
                <a:latin typeface="Comic Sans MS"/>
                <a:ea typeface="Corbel Bold" charset="0"/>
                <a:cs typeface="Comic Sans MS"/>
                <a:sym typeface="Corbel Bold" charset="0"/>
              </a:rPr>
              <a:t>azimuthal modulations</a:t>
            </a:r>
            <a:r>
              <a:rPr lang="en-US" dirty="0">
                <a:latin typeface="Comic Sans MS"/>
                <a:ea typeface="ＭＳ Ｐゴシック" charset="0"/>
                <a:cs typeface="Comic Sans MS"/>
                <a:sym typeface="Corbel" charset="0"/>
              </a:rPr>
              <a:t> </a:t>
            </a:r>
            <a:r>
              <a:rPr lang="en-US" dirty="0" smtClean="0">
                <a:latin typeface="Comic Sans MS"/>
                <a:ea typeface="Corbel Bold" charset="0"/>
                <a:cs typeface="Comic Sans MS"/>
                <a:sym typeface="Corbel Bold" charset="0"/>
              </a:rPr>
              <a:t>of</a:t>
            </a:r>
            <a:r>
              <a:rPr lang="en-US" dirty="0" smtClean="0">
                <a:latin typeface="Comic Sans MS"/>
                <a:ea typeface="ＭＳ Ｐゴシック" charset="0"/>
                <a:cs typeface="Comic Sans MS"/>
                <a:sym typeface="Corbel" charset="0"/>
              </a:rPr>
              <a:t> </a:t>
            </a:r>
            <a:r>
              <a:rPr lang="en-US" dirty="0">
                <a:latin typeface="Comic Sans MS"/>
                <a:ea typeface="Corbel Bold" charset="0"/>
                <a:cs typeface="Comic Sans MS"/>
                <a:sym typeface="Corbel Bold" charset="0"/>
              </a:rPr>
              <a:t>6-fold differential </a:t>
            </a:r>
            <a:endParaRPr lang="en-US" dirty="0" smtClean="0">
              <a:latin typeface="Comic Sans MS"/>
              <a:ea typeface="Corbel Bold" charset="0"/>
              <a:cs typeface="Comic Sans MS"/>
              <a:sym typeface="Corbel Bold" charset="0"/>
            </a:endParaRPr>
          </a:p>
          <a:p>
            <a:pPr>
              <a:spcBef>
                <a:spcPts val="300"/>
              </a:spcBef>
            </a:pPr>
            <a:r>
              <a:rPr lang="en-US" dirty="0">
                <a:latin typeface="Comic Sans MS"/>
                <a:ea typeface="Corbel Bold" charset="0"/>
                <a:cs typeface="Comic Sans MS"/>
                <a:sym typeface="Corbel Bold" charset="0"/>
              </a:rPr>
              <a:t> </a:t>
            </a:r>
            <a:r>
              <a:rPr lang="en-US" dirty="0" smtClean="0">
                <a:latin typeface="Comic Sans MS"/>
                <a:ea typeface="Corbel Bold" charset="0"/>
                <a:cs typeface="Comic Sans MS"/>
                <a:sym typeface="Corbel Bold" charset="0"/>
              </a:rPr>
              <a:t>  cross section </a:t>
            </a:r>
            <a:r>
              <a:rPr lang="en-US" dirty="0" smtClean="0"/>
              <a:t>in semi-inclusive DIS </a:t>
            </a:r>
            <a:endParaRPr lang="en-US" dirty="0"/>
          </a:p>
        </p:txBody>
      </p:sp>
      <p:pic>
        <p:nvPicPr>
          <p:cNvPr id="6" name="Picture 30" descr="sidis-diagram.eps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80399" y="1181647"/>
            <a:ext cx="1696517" cy="1211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 bwMode="auto">
          <a:xfrm>
            <a:off x="4713264" y="3876451"/>
            <a:ext cx="3978805" cy="2038162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  <a:headEnd/>
            <a:tailEnd/>
          </a:ln>
        </p:spPr>
      </p:pic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633949347"/>
              </p:ext>
            </p:extLst>
          </p:nvPr>
        </p:nvGraphicFramePr>
        <p:xfrm>
          <a:off x="4275785" y="2081475"/>
          <a:ext cx="1696891" cy="590223"/>
        </p:xfrm>
        <a:graphic>
          <a:graphicData uri="http://schemas.openxmlformats.org/presentationml/2006/ole">
            <p:oleObj spid="_x0000_s478210" name="Equation" r:id="rId5" imgW="1155700" imgH="406400" progId="">
              <p:embed/>
            </p:oleObj>
          </a:graphicData>
        </a:graphic>
      </p:graphicFrame>
      <p:pic>
        <p:nvPicPr>
          <p:cNvPr id="9" name="Picture 8" descr="tmd_profile_final.eps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280505" y="2676939"/>
            <a:ext cx="4267200" cy="2933700"/>
          </a:xfrm>
          <a:prstGeom prst="rect">
            <a:avLst/>
          </a:prstGeom>
        </p:spPr>
      </p:pic>
      <p:sp>
        <p:nvSpPr>
          <p:cNvPr id="11" name="AutoShape 49"/>
          <p:cNvSpPr>
            <a:spLocks noChangeArrowheads="1"/>
          </p:cNvSpPr>
          <p:nvPr/>
        </p:nvSpPr>
        <p:spPr bwMode="auto">
          <a:xfrm>
            <a:off x="4203901" y="2988138"/>
            <a:ext cx="809839" cy="424297"/>
          </a:xfrm>
          <a:prstGeom prst="curvedRightArrow">
            <a:avLst>
              <a:gd name="adj1" fmla="val 24848"/>
              <a:gd name="adj2" fmla="val 49697"/>
              <a:gd name="adj3" fmla="val 33333"/>
            </a:avLst>
          </a:prstGeom>
          <a:gradFill rotWithShape="1">
            <a:gsLst>
              <a:gs pos="0">
                <a:schemeClr val="bg1"/>
              </a:gs>
              <a:gs pos="50000">
                <a:srgbClr val="CC66FF"/>
              </a:gs>
              <a:gs pos="100000">
                <a:schemeClr val="bg1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  <a:normAutofit/>
            <a:scene3d>
              <a:camera prst="orthographicFront">
                <a:rot lat="0" lon="60000" rev="0"/>
              </a:camera>
              <a:lightRig rig="threePt" dir="t"/>
            </a:scene3d>
          </a:bodyPr>
          <a:lstStyle/>
          <a:p>
            <a:pPr>
              <a:defRPr/>
            </a:pP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969602" y="2959660"/>
            <a:ext cx="354864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can be viewed as </a:t>
            </a:r>
            <a:r>
              <a:rPr lang="en-US" dirty="0" err="1" smtClean="0"/>
              <a:t>parton</a:t>
            </a:r>
            <a:r>
              <a:rPr lang="en-US" dirty="0" smtClean="0"/>
              <a:t> flow</a:t>
            </a:r>
          </a:p>
          <a:p>
            <a:r>
              <a:rPr lang="en-US" dirty="0" smtClean="0"/>
              <a:t>inside nucleus</a:t>
            </a:r>
          </a:p>
          <a:p>
            <a:r>
              <a:rPr lang="en-US" dirty="0" smtClean="0">
                <a:solidFill>
                  <a:srgbClr val="0000FF"/>
                </a:solidFill>
              </a:rPr>
              <a:t>analogy:</a:t>
            </a:r>
            <a:r>
              <a:rPr lang="en-US" dirty="0" smtClean="0"/>
              <a:t> currents in oceans</a:t>
            </a:r>
            <a:endParaRPr lang="en-US" dirty="0"/>
          </a:p>
        </p:txBody>
      </p:sp>
      <p:pic>
        <p:nvPicPr>
          <p:cNvPr id="15" name="Picture 14" descr="Tomography_atlantic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1511069" y="3743740"/>
            <a:ext cx="3121256" cy="2773773"/>
          </a:xfrm>
          <a:prstGeom prst="rect">
            <a:avLst/>
          </a:prstGeom>
        </p:spPr>
      </p:pic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US" sz="2800" b="1" dirty="0" smtClean="0">
                <a:solidFill>
                  <a:srgbClr val="C90000"/>
                </a:solidFill>
              </a:rPr>
              <a:t>Multi-</a:t>
            </a:r>
            <a:r>
              <a:rPr lang="en-US" sz="2800" b="1" dirty="0" err="1" smtClean="0">
                <a:solidFill>
                  <a:srgbClr val="C90000"/>
                </a:solidFill>
              </a:rPr>
              <a:t>parton</a:t>
            </a:r>
            <a:r>
              <a:rPr lang="en-US" sz="2800" b="1" dirty="0" smtClean="0">
                <a:solidFill>
                  <a:srgbClr val="C90000"/>
                </a:solidFill>
              </a:rPr>
              <a:t> correlations in p</a:t>
            </a:r>
            <a:r>
              <a:rPr lang="en-US" sz="2800" b="1" baseline="-25000" dirty="0" smtClean="0">
                <a:solidFill>
                  <a:srgbClr val="C90000"/>
                </a:solidFill>
              </a:rPr>
              <a:t>t</a:t>
            </a:r>
            <a:r>
              <a:rPr lang="en-US" sz="2800" b="1" dirty="0" smtClean="0">
                <a:solidFill>
                  <a:srgbClr val="C90000"/>
                </a:solidFill>
              </a:rPr>
              <a:t>-space (</a:t>
            </a:r>
            <a:r>
              <a:rPr lang="en-GB" sz="2800" b="1" dirty="0" err="1" smtClean="0">
                <a:solidFill>
                  <a:srgbClr val="C90000"/>
                </a:solidFill>
                <a:latin typeface="Times New Roman" charset="0"/>
                <a:ea typeface="DejaVu Sans" charset="0"/>
                <a:cs typeface="DejaVu Sans" charset="0"/>
              </a:rPr>
              <a:t>TMDs</a:t>
            </a:r>
            <a:r>
              <a:rPr lang="en-GB" sz="2800" b="1" dirty="0" smtClean="0">
                <a:solidFill>
                  <a:srgbClr val="C90000"/>
                </a:solidFill>
                <a:latin typeface="Times New Roman" charset="0"/>
                <a:ea typeface="DejaVu Sans" charset="0"/>
                <a:cs typeface="DejaVu Sans" charset="0"/>
              </a:rPr>
              <a:t>)</a:t>
            </a:r>
            <a:endParaRPr lang="en-GB" sz="2800" b="1" dirty="0">
              <a:solidFill>
                <a:srgbClr val="C9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696979696"/>
      </p:ext>
    </p:extLst>
  </p:cSld>
  <p:clrMapOvr>
    <a:masterClrMapping/>
  </p:clrMapOvr>
  <mc:AlternateContent>
    <mc:Choice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c="http://schemas.openxmlformats.org/markup-compatibility/2006" xmlns:mv="urn:schemas-microsoft-com:mac:vml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Object 2"/>
          <p:cNvGraphicFramePr>
            <a:graphicFrameLocks noChangeAspect="1"/>
          </p:cNvGraphicFramePr>
          <p:nvPr/>
        </p:nvGraphicFramePr>
        <p:xfrm>
          <a:off x="124291" y="4246569"/>
          <a:ext cx="5290250" cy="647701"/>
        </p:xfrm>
        <a:graphic>
          <a:graphicData uri="http://schemas.openxmlformats.org/presentationml/2006/ole">
            <p:oleObj spid="_x0000_s437252" name="Equation" r:id="rId3" imgW="3403600" imgH="393700" progId="Equation.3">
              <p:embed/>
            </p:oleObj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9" name="Line 1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" name="Group 43"/>
          <p:cNvGrpSpPr/>
          <p:nvPr/>
        </p:nvGrpSpPr>
        <p:grpSpPr>
          <a:xfrm>
            <a:off x="304073" y="1687356"/>
            <a:ext cx="8162939" cy="1691944"/>
            <a:chOff x="304073" y="1687356"/>
            <a:chExt cx="8162939" cy="1691944"/>
          </a:xfrm>
        </p:grpSpPr>
        <p:pic>
          <p:nvPicPr>
            <p:cNvPr id="8" name="Picture 7" descr="PHI_angle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04073" y="1687356"/>
              <a:ext cx="2892757" cy="1691944"/>
            </a:xfrm>
            <a:prstGeom prst="rect">
              <a:avLst/>
            </a:prstGeom>
          </p:spPr>
        </p:pic>
        <p:graphicFrame>
          <p:nvGraphicFramePr>
            <p:cNvPr id="10" name="Object 2"/>
            <p:cNvGraphicFramePr>
              <a:graphicFrameLocks noChangeAspect="1"/>
            </p:cNvGraphicFramePr>
            <p:nvPr/>
          </p:nvGraphicFramePr>
          <p:xfrm>
            <a:off x="4157573" y="2082882"/>
            <a:ext cx="1535112" cy="371475"/>
          </p:xfrm>
          <a:graphic>
            <a:graphicData uri="http://schemas.openxmlformats.org/presentationml/2006/ole">
              <p:oleObj spid="_x0000_s437250" name="Equation" r:id="rId5" imgW="736600" imgH="177800" progId="Equation.3">
                <p:embed/>
              </p:oleObj>
            </a:graphicData>
          </a:graphic>
        </p:graphicFrame>
        <p:graphicFrame>
          <p:nvGraphicFramePr>
            <p:cNvPr id="11" name="Object 3"/>
            <p:cNvGraphicFramePr>
              <a:graphicFrameLocks noChangeAspect="1"/>
            </p:cNvGraphicFramePr>
            <p:nvPr/>
          </p:nvGraphicFramePr>
          <p:xfrm>
            <a:off x="4145701" y="2606102"/>
            <a:ext cx="1682750" cy="373063"/>
          </p:xfrm>
          <a:graphic>
            <a:graphicData uri="http://schemas.openxmlformats.org/presentationml/2006/ole">
              <p:oleObj spid="_x0000_s437251" name="Equation" r:id="rId6" imgW="800100" imgH="177800" progId="Equation.3">
                <p:embed/>
              </p:oleObj>
            </a:graphicData>
          </a:graphic>
        </p:graphicFrame>
        <p:sp>
          <p:nvSpPr>
            <p:cNvPr id="12" name="TextBox 11"/>
            <p:cNvSpPr txBox="1"/>
            <p:nvPr/>
          </p:nvSpPr>
          <p:spPr>
            <a:xfrm>
              <a:off x="5895885" y="2049168"/>
              <a:ext cx="21463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/>
                <a:t>Angle btw the production and scattering planes</a:t>
              </a:r>
              <a:endParaRPr lang="en-US" sz="1400" b="1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842611" y="2576119"/>
              <a:ext cx="26244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/>
                <a:t>Angle btw the scattering plane and the transverse pol. vector</a:t>
              </a:r>
              <a:endParaRPr lang="en-US" sz="1400" b="1" dirty="0"/>
            </a:p>
          </p:txBody>
        </p:sp>
      </p:grp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Accessing the </a:t>
            </a:r>
            <a:r>
              <a:rPr lang="en-GB" sz="2800" b="1" dirty="0" err="1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GPDs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grpSp>
        <p:nvGrpSpPr>
          <p:cNvPr id="3" name="Group 44"/>
          <p:cNvGrpSpPr/>
          <p:nvPr/>
        </p:nvGrpSpPr>
        <p:grpSpPr>
          <a:xfrm>
            <a:off x="124291" y="3411868"/>
            <a:ext cx="5862636" cy="640476"/>
            <a:chOff x="124291" y="3411868"/>
            <a:chExt cx="5862636" cy="640476"/>
          </a:xfrm>
        </p:grpSpPr>
        <p:graphicFrame>
          <p:nvGraphicFramePr>
            <p:cNvPr id="151559" name="Object 7"/>
            <p:cNvGraphicFramePr>
              <a:graphicFrameLocks noChangeAspect="1"/>
            </p:cNvGraphicFramePr>
            <p:nvPr/>
          </p:nvGraphicFramePr>
          <p:xfrm>
            <a:off x="124291" y="3411868"/>
            <a:ext cx="2922919" cy="579216"/>
          </p:xfrm>
          <a:graphic>
            <a:graphicData uri="http://schemas.openxmlformats.org/presentationml/2006/ole">
              <p:oleObj spid="_x0000_s437253" name="Equation" r:id="rId7" imgW="1816100" imgH="381000" progId="Equation.3">
                <p:embed/>
              </p:oleObj>
            </a:graphicData>
          </a:graphic>
        </p:graphicFrame>
        <p:sp>
          <p:nvSpPr>
            <p:cNvPr id="28" name="TextBox 27"/>
            <p:cNvSpPr txBox="1"/>
            <p:nvPr/>
          </p:nvSpPr>
          <p:spPr>
            <a:xfrm>
              <a:off x="4164531" y="3467568"/>
              <a:ext cx="1822396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 smtClean="0">
                  <a:solidFill>
                    <a:srgbClr val="000090"/>
                  </a:solidFill>
                </a:rPr>
                <a:t>Requires a positron beam at </a:t>
              </a:r>
              <a:r>
                <a:rPr lang="en-US" sz="1600" b="1" dirty="0" err="1" smtClean="0">
                  <a:solidFill>
                    <a:srgbClr val="000090"/>
                  </a:solidFill>
                </a:rPr>
                <a:t>eRHIC</a:t>
              </a:r>
              <a:endParaRPr lang="en-US" sz="1600" b="1" dirty="0">
                <a:solidFill>
                  <a:srgbClr val="000090"/>
                </a:solidFill>
              </a:endParaRPr>
            </a:p>
          </p:txBody>
        </p:sp>
        <p:cxnSp>
          <p:nvCxnSpPr>
            <p:cNvPr id="35" name="Straight Arrow Connector 34"/>
            <p:cNvCxnSpPr/>
            <p:nvPr/>
          </p:nvCxnSpPr>
          <p:spPr>
            <a:xfrm>
              <a:off x="3248844" y="3811450"/>
              <a:ext cx="610458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51560" name="Object 8"/>
          <p:cNvGraphicFramePr>
            <a:graphicFrameLocks noChangeAspect="1"/>
          </p:cNvGraphicFramePr>
          <p:nvPr/>
        </p:nvGraphicFramePr>
        <p:xfrm>
          <a:off x="41275" y="5187950"/>
          <a:ext cx="5456238" cy="712788"/>
        </p:xfrm>
        <a:graphic>
          <a:graphicData uri="http://schemas.openxmlformats.org/presentationml/2006/ole">
            <p:oleObj spid="_x0000_s437254" name="Equation" r:id="rId8" imgW="3378200" imgH="406400" progId="Equation.3">
              <p:embed/>
            </p:oleObj>
          </a:graphicData>
        </a:graphic>
      </p:graphicFrame>
      <p:grpSp>
        <p:nvGrpSpPr>
          <p:cNvPr id="5" name="Group 46"/>
          <p:cNvGrpSpPr/>
          <p:nvPr/>
        </p:nvGrpSpPr>
        <p:grpSpPr>
          <a:xfrm>
            <a:off x="1448333" y="4246569"/>
            <a:ext cx="7240747" cy="647701"/>
            <a:chOff x="1448333" y="4246569"/>
            <a:chExt cx="7240747" cy="647701"/>
          </a:xfrm>
        </p:grpSpPr>
        <p:sp>
          <p:nvSpPr>
            <p:cNvPr id="38" name="TextBox 37"/>
            <p:cNvSpPr txBox="1"/>
            <p:nvPr/>
          </p:nvSpPr>
          <p:spPr>
            <a:xfrm>
              <a:off x="5416823" y="4247939"/>
              <a:ext cx="32722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000090"/>
                  </a:solidFill>
                </a:rPr>
                <a:t>Dominated by </a:t>
              </a:r>
              <a:r>
                <a:rPr lang="en-US" b="1" dirty="0" smtClean="0">
                  <a:solidFill>
                    <a:srgbClr val="FF0000"/>
                  </a:solidFill>
                </a:rPr>
                <a:t>H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22" name="Oval 21"/>
            <p:cNvSpPr/>
            <p:nvPr/>
          </p:nvSpPr>
          <p:spPr>
            <a:xfrm>
              <a:off x="1448333" y="4246569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" name="Group 48"/>
          <p:cNvGrpSpPr/>
          <p:nvPr/>
        </p:nvGrpSpPr>
        <p:grpSpPr>
          <a:xfrm>
            <a:off x="1921985" y="5208988"/>
            <a:ext cx="6560936" cy="699258"/>
            <a:chOff x="1921985" y="5208988"/>
            <a:chExt cx="6560936" cy="699258"/>
          </a:xfrm>
        </p:grpSpPr>
        <p:sp>
          <p:nvSpPr>
            <p:cNvPr id="39" name="TextBox 38"/>
            <p:cNvSpPr txBox="1"/>
            <p:nvPr/>
          </p:nvSpPr>
          <p:spPr>
            <a:xfrm>
              <a:off x="5548234" y="5261915"/>
              <a:ext cx="293468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i="1" dirty="0" err="1" smtClean="0">
                  <a:solidFill>
                    <a:srgbClr val="000090"/>
                  </a:solidFill>
                </a:rPr>
                <a:t>sin(</a:t>
              </a:r>
              <a:r>
                <a:rPr lang="en-US" b="1" i="1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F</a:t>
              </a:r>
              <a:r>
                <a:rPr lang="en-US" b="1" i="1" baseline="-25000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T</a:t>
              </a:r>
              <a:r>
                <a:rPr lang="en-US" b="1" i="1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-f</a:t>
              </a:r>
              <a:r>
                <a:rPr lang="en-US" b="1" i="1" baseline="-25000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N</a:t>
              </a:r>
              <a:r>
                <a:rPr lang="en-US" b="1" i="1" dirty="0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)</a:t>
              </a:r>
              <a:r>
                <a:rPr lang="en-US" b="1" i="1" baseline="-25000" dirty="0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 </a:t>
              </a:r>
              <a:r>
                <a:rPr lang="en-US" b="1" dirty="0" smtClean="0">
                  <a:solidFill>
                    <a:srgbClr val="000090"/>
                  </a:solidFill>
                </a:rPr>
                <a:t> </a:t>
              </a:r>
            </a:p>
            <a:p>
              <a:pPr algn="ctr"/>
              <a:r>
                <a:rPr lang="en-US" b="1" dirty="0" smtClean="0">
                  <a:solidFill>
                    <a:srgbClr val="000090"/>
                  </a:solidFill>
                </a:rPr>
                <a:t>governed by </a:t>
              </a:r>
              <a:r>
                <a:rPr lang="en-US" b="1" dirty="0" smtClean="0">
                  <a:solidFill>
                    <a:srgbClr val="FF0000"/>
                  </a:solidFill>
                </a:rPr>
                <a:t>E</a:t>
              </a:r>
              <a:r>
                <a:rPr lang="en-US" b="1" dirty="0" smtClean="0">
                  <a:solidFill>
                    <a:srgbClr val="000090"/>
                  </a:solidFill>
                </a:rPr>
                <a:t> and </a:t>
              </a:r>
              <a:r>
                <a:rPr lang="en-US" b="1" dirty="0" smtClean="0">
                  <a:solidFill>
                    <a:srgbClr val="FF0000"/>
                  </a:solidFill>
                </a:rPr>
                <a:t>H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27" name="Oval 26"/>
            <p:cNvSpPr/>
            <p:nvPr/>
          </p:nvSpPr>
          <p:spPr>
            <a:xfrm>
              <a:off x="1921985" y="5208988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3759033" y="5208988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aphicFrame>
        <p:nvGraphicFramePr>
          <p:cNvPr id="151563" name="Object 11"/>
          <p:cNvGraphicFramePr>
            <a:graphicFrameLocks noChangeAspect="1"/>
          </p:cNvGraphicFramePr>
          <p:nvPr/>
        </p:nvGraphicFramePr>
        <p:xfrm>
          <a:off x="108551" y="873125"/>
          <a:ext cx="3859302" cy="738701"/>
        </p:xfrm>
        <a:graphic>
          <a:graphicData uri="http://schemas.openxmlformats.org/presentationml/2006/ole">
            <p:oleObj spid="_x0000_s437255" name="Equation" r:id="rId9" imgW="2590800" imgH="495300" progId="Equation.3">
              <p:embed/>
            </p:oleObj>
          </a:graphicData>
        </a:graphic>
      </p:graphicFrame>
      <p:grpSp>
        <p:nvGrpSpPr>
          <p:cNvPr id="7" name="Group 41"/>
          <p:cNvGrpSpPr/>
          <p:nvPr/>
        </p:nvGrpSpPr>
        <p:grpSpPr>
          <a:xfrm>
            <a:off x="942659" y="938261"/>
            <a:ext cx="6713269" cy="647701"/>
            <a:chOff x="942659" y="938261"/>
            <a:chExt cx="6713269" cy="647701"/>
          </a:xfrm>
        </p:grpSpPr>
        <p:sp>
          <p:nvSpPr>
            <p:cNvPr id="34" name="TextBox 33"/>
            <p:cNvSpPr txBox="1"/>
            <p:nvPr/>
          </p:nvSpPr>
          <p:spPr>
            <a:xfrm>
              <a:off x="4383671" y="942694"/>
              <a:ext cx="32722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000090"/>
                  </a:solidFill>
                </a:rPr>
                <a:t>Dominated by </a:t>
              </a:r>
              <a:r>
                <a:rPr lang="en-US" b="1" dirty="0" smtClean="0">
                  <a:solidFill>
                    <a:srgbClr val="FF0000"/>
                  </a:solidFill>
                </a:rPr>
                <a:t>H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37" name="Oval 36"/>
            <p:cNvSpPr/>
            <p:nvPr/>
          </p:nvSpPr>
          <p:spPr>
            <a:xfrm>
              <a:off x="942659" y="938261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42"/>
          <p:cNvGrpSpPr/>
          <p:nvPr/>
        </p:nvGrpSpPr>
        <p:grpSpPr>
          <a:xfrm>
            <a:off x="2727690" y="927405"/>
            <a:ext cx="4523312" cy="662709"/>
            <a:chOff x="2727690" y="927405"/>
            <a:chExt cx="4523312" cy="662709"/>
          </a:xfrm>
        </p:grpSpPr>
        <p:sp>
          <p:nvSpPr>
            <p:cNvPr id="40" name="Oval 39"/>
            <p:cNvSpPr/>
            <p:nvPr/>
          </p:nvSpPr>
          <p:spPr>
            <a:xfrm>
              <a:off x="2727690" y="927405"/>
              <a:ext cx="1142467" cy="647701"/>
            </a:xfrm>
            <a:prstGeom prst="ellipse">
              <a:avLst/>
            </a:prstGeom>
            <a:solidFill>
              <a:schemeClr val="accent3">
                <a:lumMod val="75000"/>
                <a:alpha val="25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4820679" y="1220782"/>
              <a:ext cx="24303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90"/>
                  </a:solidFill>
                </a:rPr>
                <a:t>slightly dependent on </a:t>
              </a:r>
              <a:r>
                <a:rPr lang="en-US" b="1" dirty="0" smtClean="0">
                  <a:solidFill>
                    <a:srgbClr val="FF0000"/>
                  </a:solidFill>
                </a:rPr>
                <a:t>E</a:t>
              </a:r>
            </a:p>
          </p:txBody>
        </p:sp>
      </p:grpSp>
      <p:grpSp>
        <p:nvGrpSpPr>
          <p:cNvPr id="16" name="Group 47"/>
          <p:cNvGrpSpPr/>
          <p:nvPr/>
        </p:nvGrpSpPr>
        <p:grpSpPr>
          <a:xfrm>
            <a:off x="3859302" y="4246569"/>
            <a:ext cx="4423486" cy="651499"/>
            <a:chOff x="3859302" y="4246569"/>
            <a:chExt cx="4423486" cy="651499"/>
          </a:xfrm>
        </p:grpSpPr>
        <p:sp>
          <p:nvSpPr>
            <p:cNvPr id="30" name="Oval 29"/>
            <p:cNvSpPr/>
            <p:nvPr/>
          </p:nvSpPr>
          <p:spPr>
            <a:xfrm>
              <a:off x="3859302" y="4246569"/>
              <a:ext cx="1142467" cy="647701"/>
            </a:xfrm>
            <a:prstGeom prst="ellipse">
              <a:avLst/>
            </a:prstGeom>
            <a:solidFill>
              <a:schemeClr val="accent3">
                <a:lumMod val="75000"/>
                <a:alpha val="25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5852465" y="4528736"/>
              <a:ext cx="24303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90"/>
                  </a:solidFill>
                </a:rPr>
                <a:t>slightly dependent on </a:t>
              </a:r>
              <a:r>
                <a:rPr lang="en-US" b="1" dirty="0" smtClean="0">
                  <a:solidFill>
                    <a:srgbClr val="FF0000"/>
                  </a:solidFill>
                </a:rPr>
                <a:t>E</a:t>
              </a:r>
            </a:p>
          </p:txBody>
        </p:sp>
      </p:grpSp>
      <p:sp>
        <p:nvSpPr>
          <p:cNvPr id="36" name="Slide Number Placeholder 3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1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1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38</a:t>
            </a:fld>
            <a:endParaRPr lang="en-US"/>
          </a:p>
        </p:txBody>
      </p:sp>
      <p:pic>
        <p:nvPicPr>
          <p:cNvPr id="7" name="Picture 6" descr="plot-ALU_AUT_AUL.pdf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2"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0" y="887477"/>
            <a:ext cx="8115000" cy="5012703"/>
          </a:xfrm>
          <a:prstGeom prst="rect">
            <a:avLst/>
          </a:prstGeom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Asymmetries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19858" y="5796039"/>
            <a:ext cx="20086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0000FF"/>
                </a:solidFill>
              </a:rPr>
              <a:t>Plots from D. Mueller</a:t>
            </a:r>
            <a:endParaRPr lang="en-US" sz="1600" b="1" dirty="0">
              <a:solidFill>
                <a:srgbClr val="0000FF"/>
              </a:solidFill>
            </a:endParaRPr>
          </a:p>
        </p:txBody>
      </p:sp>
      <p:sp>
        <p:nvSpPr>
          <p:cNvPr id="10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  <p:pic>
        <p:nvPicPr>
          <p:cNvPr id="11" name="Picture 10" descr="plot-BCA.eps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4"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0" y="1409161"/>
            <a:ext cx="9144000" cy="40396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eRHIC_Schematic_rev0114_WithBG_Final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0" y="697525"/>
            <a:ext cx="9144000" cy="6160475"/>
          </a:xfrm>
          <a:prstGeom prst="rect">
            <a:avLst/>
          </a:prstGeom>
        </p:spPr>
      </p:pic>
      <p:pic>
        <p:nvPicPr>
          <p:cNvPr id="15364" name="Content Placeholder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80154" y="3746444"/>
            <a:ext cx="1600200" cy="1511356"/>
          </a:xfrm>
          <a:prstGeom prst="rect">
            <a:avLst/>
          </a:prstGeom>
          <a:noFill/>
          <a:ln w="19050" cmpd="sng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Picture 305" descr="ist2_10525240-round-stamp-with-text-100-eco-friendly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300" y="5749925"/>
            <a:ext cx="800100" cy="814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7" name="TextBox 306"/>
          <p:cNvSpPr txBox="1">
            <a:spLocks noChangeArrowheads="1"/>
          </p:cNvSpPr>
          <p:nvPr/>
        </p:nvSpPr>
        <p:spPr bwMode="auto">
          <a:xfrm rot="-847529">
            <a:off x="254000" y="6456363"/>
            <a:ext cx="8032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>
                <a:solidFill>
                  <a:srgbClr val="006101"/>
                </a:solidFill>
                <a:latin typeface="Arial Black" charset="0"/>
                <a:cs typeface="Arial Black" charset="0"/>
              </a:rPr>
              <a:t>eRHIC</a:t>
            </a: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err="1" smtClean="0">
                <a:solidFill>
                  <a:srgbClr val="FF0000"/>
                </a:solidFill>
                <a:latin typeface="+mj-lt"/>
              </a:rPr>
              <a:t>eRHIC</a:t>
            </a: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 design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532002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18311" y="186647"/>
            <a:ext cx="7136890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</a:rPr>
              <a:t>Physics goals</a:t>
            </a:r>
            <a:endParaRPr lang="en-GB" sz="2900" b="1" dirty="0">
              <a:solidFill>
                <a:srgbClr val="FF000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3038" y="112097"/>
            <a:ext cx="1231895" cy="80940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60023" y="932852"/>
            <a:ext cx="24418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What we aim to do: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60023" y="3164161"/>
            <a:ext cx="30264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What must be measured: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98912" y="1345227"/>
            <a:ext cx="539388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eRHIC</a:t>
            </a:r>
            <a:r>
              <a:rPr lang="en-US" dirty="0" smtClean="0"/>
              <a:t> is designed to investigate the </a:t>
            </a:r>
            <a:r>
              <a:rPr lang="en-US" dirty="0" smtClean="0">
                <a:solidFill>
                  <a:srgbClr val="FF0000"/>
                </a:solidFill>
              </a:rPr>
              <a:t>spatial structure quarks and gluons</a:t>
            </a:r>
            <a:r>
              <a:rPr lang="en-US" dirty="0" smtClean="0"/>
              <a:t>:</a:t>
            </a:r>
          </a:p>
          <a:p>
            <a:endParaRPr lang="en-US" dirty="0" smtClean="0"/>
          </a:p>
          <a:p>
            <a:pPr>
              <a:buFont typeface="Wingdings" charset="2"/>
              <a:buChar char=""/>
            </a:pPr>
            <a:r>
              <a:rPr lang="en-US" dirty="0" smtClean="0"/>
              <a:t> their distributions in position and momentum space</a:t>
            </a:r>
          </a:p>
          <a:p>
            <a:pPr>
              <a:buFont typeface="Wingdings" charset="2"/>
              <a:buChar char=""/>
            </a:pPr>
            <a:r>
              <a:rPr lang="en-US" dirty="0" smtClean="0"/>
              <a:t> their orbital angular </a:t>
            </a:r>
            <a:r>
              <a:rPr lang="en-US" dirty="0" err="1" smtClean="0"/>
              <a:t>momenta</a:t>
            </a:r>
            <a:r>
              <a:rPr lang="en-US" dirty="0" smtClean="0"/>
              <a:t> and polarization </a:t>
            </a:r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9800" y="1098984"/>
            <a:ext cx="2667000" cy="1944687"/>
          </a:xfrm>
          <a:prstGeom prst="rect">
            <a:avLst/>
          </a:prstGeom>
        </p:spPr>
      </p:pic>
      <p:sp>
        <p:nvSpPr>
          <p:cNvPr id="40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8" name="Group 47"/>
          <p:cNvGrpSpPr/>
          <p:nvPr/>
        </p:nvGrpSpPr>
        <p:grpSpPr>
          <a:xfrm>
            <a:off x="160023" y="3708468"/>
            <a:ext cx="2815147" cy="1743162"/>
            <a:chOff x="160023" y="3708468"/>
            <a:chExt cx="2815147" cy="1743162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69417" y="3708468"/>
              <a:ext cx="1662597" cy="1404608"/>
            </a:xfrm>
            <a:prstGeom prst="rect">
              <a:avLst/>
            </a:prstGeom>
          </p:spPr>
        </p:pic>
        <p:sp>
          <p:nvSpPr>
            <p:cNvPr id="41" name="TextBox 40"/>
            <p:cNvSpPr txBox="1"/>
            <p:nvPr/>
          </p:nvSpPr>
          <p:spPr>
            <a:xfrm>
              <a:off x="160023" y="5113076"/>
              <a:ext cx="281514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rgbClr val="0000FF"/>
                  </a:solidFill>
                </a:rPr>
                <a:t>Inclusive (&amp; semi-inclusive) DIS</a:t>
              </a:r>
              <a:endParaRPr lang="en-US" sz="1600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3385070" y="3845413"/>
            <a:ext cx="2619944" cy="1606217"/>
            <a:chOff x="3385070" y="3845413"/>
            <a:chExt cx="2619944" cy="1606217"/>
          </a:xfrm>
        </p:grpSpPr>
        <p:grpSp>
          <p:nvGrpSpPr>
            <p:cNvPr id="38" name="Group 37"/>
            <p:cNvGrpSpPr/>
            <p:nvPr/>
          </p:nvGrpSpPr>
          <p:grpSpPr>
            <a:xfrm>
              <a:off x="3629107" y="3845413"/>
              <a:ext cx="2375907" cy="1213404"/>
              <a:chOff x="23520" y="4312843"/>
              <a:chExt cx="5243154" cy="1694678"/>
            </a:xfrm>
          </p:grpSpPr>
          <p:grpSp>
            <p:nvGrpSpPr>
              <p:cNvPr id="18" name="Group 7"/>
              <p:cNvGrpSpPr>
                <a:grpSpLocks/>
              </p:cNvGrpSpPr>
              <p:nvPr/>
            </p:nvGrpSpPr>
            <p:grpSpPr bwMode="auto">
              <a:xfrm>
                <a:off x="23520" y="4312843"/>
                <a:ext cx="5243154" cy="1694678"/>
                <a:chOff x="2522" y="679"/>
                <a:chExt cx="3121" cy="1026"/>
              </a:xfrm>
            </p:grpSpPr>
            <p:graphicFrame>
              <p:nvGraphicFramePr>
                <p:cNvPr id="19" name="Object 2"/>
                <p:cNvGraphicFramePr>
                  <a:graphicFrameLocks noChangeAspect="1"/>
                </p:cNvGraphicFramePr>
                <p:nvPr/>
              </p:nvGraphicFramePr>
              <p:xfrm>
                <a:off x="4656" y="1576"/>
                <a:ext cx="65" cy="129"/>
              </p:xfrm>
              <a:graphic>
                <a:graphicData uri="http://schemas.openxmlformats.org/presentationml/2006/ole">
                  <p:oleObj spid="_x0000_s307202" r:id="rId6" imgW="76200" imgH="177800" progId="Equation.3">
                    <p:embed/>
                  </p:oleObj>
                </a:graphicData>
              </a:graphic>
            </p:graphicFrame>
            <p:sp>
              <p:nvSpPr>
                <p:cNvPr id="20" name="Freeform 9"/>
                <p:cNvSpPr>
                  <a:spLocks noChangeArrowheads="1"/>
                </p:cNvSpPr>
                <p:nvPr/>
              </p:nvSpPr>
              <p:spPr bwMode="auto">
                <a:xfrm flipV="1">
                  <a:off x="3395" y="945"/>
                  <a:ext cx="642" cy="77"/>
                </a:xfrm>
                <a:custGeom>
                  <a:avLst/>
                  <a:gdLst>
                    <a:gd name="T0" fmla="*/ 0 w 777"/>
                    <a:gd name="T1" fmla="*/ 9 h 133"/>
                    <a:gd name="T2" fmla="*/ 77 w 777"/>
                    <a:gd name="T3" fmla="*/ 1 h 133"/>
                    <a:gd name="T4" fmla="*/ 299 w 777"/>
                    <a:gd name="T5" fmla="*/ 1 h 133"/>
                    <a:gd name="T6" fmla="*/ 0 60000 65536"/>
                    <a:gd name="T7" fmla="*/ 0 60000 65536"/>
                    <a:gd name="T8" fmla="*/ 0 60000 65536"/>
                    <a:gd name="T9" fmla="*/ 0 w 777"/>
                    <a:gd name="T10" fmla="*/ 0 h 133"/>
                    <a:gd name="T11" fmla="*/ 777 w 777"/>
                    <a:gd name="T12" fmla="*/ 133 h 13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777" h="133">
                      <a:moveTo>
                        <a:pt x="0" y="133"/>
                      </a:moveTo>
                      <a:cubicBezTo>
                        <a:pt x="33" y="114"/>
                        <a:pt x="72" y="42"/>
                        <a:pt x="201" y="21"/>
                      </a:cubicBezTo>
                      <a:cubicBezTo>
                        <a:pt x="330" y="0"/>
                        <a:pt x="657" y="9"/>
                        <a:pt x="777" y="6"/>
                      </a:cubicBez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" name="Freeform 10"/>
                <p:cNvSpPr>
                  <a:spLocks noChangeArrowheads="1"/>
                </p:cNvSpPr>
                <p:nvPr/>
              </p:nvSpPr>
              <p:spPr bwMode="auto">
                <a:xfrm rot="5400000">
                  <a:off x="3468" y="1280"/>
                  <a:ext cx="616" cy="103"/>
                </a:xfrm>
                <a:custGeom>
                  <a:avLst/>
                  <a:gdLst>
                    <a:gd name="T0" fmla="*/ 0 w 1875"/>
                    <a:gd name="T1" fmla="*/ 1 h 290"/>
                    <a:gd name="T2" fmla="*/ 0 w 1875"/>
                    <a:gd name="T3" fmla="*/ 1 h 290"/>
                    <a:gd name="T4" fmla="*/ 0 w 1875"/>
                    <a:gd name="T5" fmla="*/ 1 h 290"/>
                    <a:gd name="T6" fmla="*/ 0 w 1875"/>
                    <a:gd name="T7" fmla="*/ 1 h 290"/>
                    <a:gd name="T8" fmla="*/ 1 w 1875"/>
                    <a:gd name="T9" fmla="*/ 2 h 290"/>
                    <a:gd name="T10" fmla="*/ 1 w 1875"/>
                    <a:gd name="T11" fmla="*/ 1 h 290"/>
                    <a:gd name="T12" fmla="*/ 1 w 1875"/>
                    <a:gd name="T13" fmla="*/ 1 h 290"/>
                    <a:gd name="T14" fmla="*/ 1 w 1875"/>
                    <a:gd name="T15" fmla="*/ 0 h 290"/>
                    <a:gd name="T16" fmla="*/ 1 w 1875"/>
                    <a:gd name="T17" fmla="*/ 1 h 290"/>
                    <a:gd name="T18" fmla="*/ 1 w 1875"/>
                    <a:gd name="T19" fmla="*/ 1 h 290"/>
                    <a:gd name="T20" fmla="*/ 2 w 1875"/>
                    <a:gd name="T21" fmla="*/ 2 h 290"/>
                    <a:gd name="T22" fmla="*/ 2 w 1875"/>
                    <a:gd name="T23" fmla="*/ 1 h 290"/>
                    <a:gd name="T24" fmla="*/ 2 w 1875"/>
                    <a:gd name="T25" fmla="*/ 0 h 290"/>
                    <a:gd name="T26" fmla="*/ 2 w 1875"/>
                    <a:gd name="T27" fmla="*/ 0 h 290"/>
                    <a:gd name="T28" fmla="*/ 2 w 1875"/>
                    <a:gd name="T29" fmla="*/ 0 h 290"/>
                    <a:gd name="T30" fmla="*/ 2 w 1875"/>
                    <a:gd name="T31" fmla="*/ 1 h 290"/>
                    <a:gd name="T32" fmla="*/ 2 w 1875"/>
                    <a:gd name="T33" fmla="*/ 2 h 290"/>
                    <a:gd name="T34" fmla="*/ 3 w 1875"/>
                    <a:gd name="T35" fmla="*/ 1 h 290"/>
                    <a:gd name="T36" fmla="*/ 3 w 1875"/>
                    <a:gd name="T37" fmla="*/ 0 h 290"/>
                    <a:gd name="T38" fmla="*/ 3 w 1875"/>
                    <a:gd name="T39" fmla="*/ 0 h 290"/>
                    <a:gd name="T40" fmla="*/ 3 w 1875"/>
                    <a:gd name="T41" fmla="*/ 0 h 290"/>
                    <a:gd name="T42" fmla="*/ 3 w 1875"/>
                    <a:gd name="T43" fmla="*/ 1 h 290"/>
                    <a:gd name="T44" fmla="*/ 3 w 1875"/>
                    <a:gd name="T45" fmla="*/ 2 h 290"/>
                    <a:gd name="T46" fmla="*/ 4 w 1875"/>
                    <a:gd name="T47" fmla="*/ 1 h 290"/>
                    <a:gd name="T48" fmla="*/ 4 w 1875"/>
                    <a:gd name="T49" fmla="*/ 0 h 290"/>
                    <a:gd name="T50" fmla="*/ 4 w 1875"/>
                    <a:gd name="T51" fmla="*/ 0 h 290"/>
                    <a:gd name="T52" fmla="*/ 4 w 1875"/>
                    <a:gd name="T53" fmla="*/ 0 h 290"/>
                    <a:gd name="T54" fmla="*/ 4 w 1875"/>
                    <a:gd name="T55" fmla="*/ 1 h 290"/>
                    <a:gd name="T56" fmla="*/ 4 w 1875"/>
                    <a:gd name="T57" fmla="*/ 2 h 290"/>
                    <a:gd name="T58" fmla="*/ 4 w 1875"/>
                    <a:gd name="T59" fmla="*/ 1 h 290"/>
                    <a:gd name="T60" fmla="*/ 5 w 1875"/>
                    <a:gd name="T61" fmla="*/ 1 h 290"/>
                    <a:gd name="T62" fmla="*/ 4 w 1875"/>
                    <a:gd name="T63" fmla="*/ 0 h 290"/>
                    <a:gd name="T64" fmla="*/ 4 w 1875"/>
                    <a:gd name="T65" fmla="*/ 0 h 290"/>
                    <a:gd name="T66" fmla="*/ 4 w 1875"/>
                    <a:gd name="T67" fmla="*/ 1 h 290"/>
                    <a:gd name="T68" fmla="*/ 5 w 1875"/>
                    <a:gd name="T69" fmla="*/ 2 h 290"/>
                    <a:gd name="T70" fmla="*/ 5 w 1875"/>
                    <a:gd name="T71" fmla="*/ 1 h 290"/>
                    <a:gd name="T72" fmla="*/ 5 w 1875"/>
                    <a:gd name="T73" fmla="*/ 1 h 290"/>
                    <a:gd name="T74" fmla="*/ 5 w 1875"/>
                    <a:gd name="T75" fmla="*/ 0 h 290"/>
                    <a:gd name="T76" fmla="*/ 5 w 1875"/>
                    <a:gd name="T77" fmla="*/ 1 h 290"/>
                    <a:gd name="T78" fmla="*/ 5 w 1875"/>
                    <a:gd name="T79" fmla="*/ 1 h 290"/>
                    <a:gd name="T80" fmla="*/ 6 w 1875"/>
                    <a:gd name="T81" fmla="*/ 2 h 290"/>
                    <a:gd name="T82" fmla="*/ 6 w 1875"/>
                    <a:gd name="T83" fmla="*/ 1 h 290"/>
                    <a:gd name="T84" fmla="*/ 6 w 1875"/>
                    <a:gd name="T85" fmla="*/ 1 h 290"/>
                    <a:gd name="T86" fmla="*/ 6 w 1875"/>
                    <a:gd name="T87" fmla="*/ 0 h 290"/>
                    <a:gd name="T88" fmla="*/ 6 w 1875"/>
                    <a:gd name="T89" fmla="*/ 0 h 290"/>
                    <a:gd name="T90" fmla="*/ 6 w 1875"/>
                    <a:gd name="T91" fmla="*/ 1 h 290"/>
                    <a:gd name="T92" fmla="*/ 6 w 1875"/>
                    <a:gd name="T93" fmla="*/ 2 h 290"/>
                    <a:gd name="T94" fmla="*/ 7 w 1875"/>
                    <a:gd name="T95" fmla="*/ 1 h 290"/>
                    <a:gd name="T96" fmla="*/ 7 w 1875"/>
                    <a:gd name="T97" fmla="*/ 1 h 290"/>
                    <a:gd name="T98" fmla="*/ 7 w 1875"/>
                    <a:gd name="T99" fmla="*/ 1 h 290"/>
                    <a:gd name="T100" fmla="*/ 7 w 1875"/>
                    <a:gd name="T101" fmla="*/ 1 h 290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1875"/>
                    <a:gd name="T154" fmla="*/ 0 h 290"/>
                    <a:gd name="T155" fmla="*/ 1875 w 1875"/>
                    <a:gd name="T156" fmla="*/ 290 h 290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1875" h="290">
                      <a:moveTo>
                        <a:pt x="0" y="143"/>
                      </a:moveTo>
                      <a:cubicBezTo>
                        <a:pt x="9" y="143"/>
                        <a:pt x="43" y="143"/>
                        <a:pt x="53" y="143"/>
                      </a:cubicBezTo>
                      <a:cubicBezTo>
                        <a:pt x="63" y="143"/>
                        <a:pt x="51" y="128"/>
                        <a:pt x="59" y="144"/>
                      </a:cubicBezTo>
                      <a:cubicBezTo>
                        <a:pt x="67" y="160"/>
                        <a:pt x="82" y="215"/>
                        <a:pt x="102" y="239"/>
                      </a:cubicBezTo>
                      <a:cubicBezTo>
                        <a:pt x="122" y="263"/>
                        <a:pt x="153" y="288"/>
                        <a:pt x="179" y="288"/>
                      </a:cubicBezTo>
                      <a:cubicBezTo>
                        <a:pt x="205" y="288"/>
                        <a:pt x="235" y="270"/>
                        <a:pt x="258" y="239"/>
                      </a:cubicBezTo>
                      <a:cubicBezTo>
                        <a:pt x="281" y="208"/>
                        <a:pt x="314" y="141"/>
                        <a:pt x="318" y="102"/>
                      </a:cubicBezTo>
                      <a:cubicBezTo>
                        <a:pt x="322" y="63"/>
                        <a:pt x="295" y="2"/>
                        <a:pt x="285" y="2"/>
                      </a:cubicBezTo>
                      <a:cubicBezTo>
                        <a:pt x="275" y="2"/>
                        <a:pt x="250" y="61"/>
                        <a:pt x="255" y="101"/>
                      </a:cubicBezTo>
                      <a:cubicBezTo>
                        <a:pt x="260" y="141"/>
                        <a:pt x="291" y="208"/>
                        <a:pt x="314" y="240"/>
                      </a:cubicBezTo>
                      <a:cubicBezTo>
                        <a:pt x="337" y="272"/>
                        <a:pt x="368" y="290"/>
                        <a:pt x="395" y="290"/>
                      </a:cubicBezTo>
                      <a:cubicBezTo>
                        <a:pt x="422" y="290"/>
                        <a:pt x="453" y="269"/>
                        <a:pt x="476" y="237"/>
                      </a:cubicBezTo>
                      <a:cubicBezTo>
                        <a:pt x="499" y="205"/>
                        <a:pt x="527" y="137"/>
                        <a:pt x="531" y="98"/>
                      </a:cubicBezTo>
                      <a:cubicBezTo>
                        <a:pt x="535" y="59"/>
                        <a:pt x="508" y="2"/>
                        <a:pt x="498" y="2"/>
                      </a:cubicBezTo>
                      <a:cubicBezTo>
                        <a:pt x="488" y="2"/>
                        <a:pt x="464" y="59"/>
                        <a:pt x="468" y="98"/>
                      </a:cubicBezTo>
                      <a:cubicBezTo>
                        <a:pt x="472" y="137"/>
                        <a:pt x="501" y="204"/>
                        <a:pt x="524" y="236"/>
                      </a:cubicBezTo>
                      <a:cubicBezTo>
                        <a:pt x="547" y="268"/>
                        <a:pt x="578" y="290"/>
                        <a:pt x="605" y="290"/>
                      </a:cubicBezTo>
                      <a:cubicBezTo>
                        <a:pt x="632" y="290"/>
                        <a:pt x="665" y="268"/>
                        <a:pt x="689" y="236"/>
                      </a:cubicBezTo>
                      <a:cubicBezTo>
                        <a:pt x="713" y="204"/>
                        <a:pt x="743" y="134"/>
                        <a:pt x="747" y="95"/>
                      </a:cubicBezTo>
                      <a:cubicBezTo>
                        <a:pt x="751" y="56"/>
                        <a:pt x="725" y="0"/>
                        <a:pt x="714" y="0"/>
                      </a:cubicBezTo>
                      <a:cubicBezTo>
                        <a:pt x="703" y="0"/>
                        <a:pt x="677" y="59"/>
                        <a:pt x="681" y="98"/>
                      </a:cubicBezTo>
                      <a:cubicBezTo>
                        <a:pt x="685" y="137"/>
                        <a:pt x="715" y="202"/>
                        <a:pt x="738" y="234"/>
                      </a:cubicBezTo>
                      <a:cubicBezTo>
                        <a:pt x="761" y="266"/>
                        <a:pt x="794" y="290"/>
                        <a:pt x="822" y="290"/>
                      </a:cubicBezTo>
                      <a:cubicBezTo>
                        <a:pt x="850" y="290"/>
                        <a:pt x="882" y="269"/>
                        <a:pt x="905" y="237"/>
                      </a:cubicBezTo>
                      <a:cubicBezTo>
                        <a:pt x="928" y="205"/>
                        <a:pt x="958" y="138"/>
                        <a:pt x="962" y="99"/>
                      </a:cubicBezTo>
                      <a:cubicBezTo>
                        <a:pt x="966" y="60"/>
                        <a:pt x="938" y="2"/>
                        <a:pt x="927" y="2"/>
                      </a:cubicBezTo>
                      <a:cubicBezTo>
                        <a:pt x="916" y="2"/>
                        <a:pt x="891" y="60"/>
                        <a:pt x="896" y="99"/>
                      </a:cubicBezTo>
                      <a:cubicBezTo>
                        <a:pt x="901" y="138"/>
                        <a:pt x="933" y="208"/>
                        <a:pt x="956" y="239"/>
                      </a:cubicBezTo>
                      <a:cubicBezTo>
                        <a:pt x="979" y="270"/>
                        <a:pt x="1008" y="288"/>
                        <a:pt x="1035" y="288"/>
                      </a:cubicBezTo>
                      <a:cubicBezTo>
                        <a:pt x="1062" y="288"/>
                        <a:pt x="1095" y="268"/>
                        <a:pt x="1118" y="237"/>
                      </a:cubicBezTo>
                      <a:cubicBezTo>
                        <a:pt x="1141" y="206"/>
                        <a:pt x="1171" y="140"/>
                        <a:pt x="1175" y="101"/>
                      </a:cubicBezTo>
                      <a:cubicBezTo>
                        <a:pt x="1179" y="62"/>
                        <a:pt x="1153" y="2"/>
                        <a:pt x="1142" y="2"/>
                      </a:cubicBezTo>
                      <a:cubicBezTo>
                        <a:pt x="1131" y="2"/>
                        <a:pt x="1105" y="59"/>
                        <a:pt x="1109" y="99"/>
                      </a:cubicBezTo>
                      <a:cubicBezTo>
                        <a:pt x="1113" y="139"/>
                        <a:pt x="1146" y="209"/>
                        <a:pt x="1169" y="240"/>
                      </a:cubicBezTo>
                      <a:cubicBezTo>
                        <a:pt x="1192" y="271"/>
                        <a:pt x="1223" y="288"/>
                        <a:pt x="1250" y="288"/>
                      </a:cubicBezTo>
                      <a:cubicBezTo>
                        <a:pt x="1277" y="288"/>
                        <a:pt x="1307" y="270"/>
                        <a:pt x="1331" y="239"/>
                      </a:cubicBezTo>
                      <a:cubicBezTo>
                        <a:pt x="1355" y="208"/>
                        <a:pt x="1389" y="141"/>
                        <a:pt x="1394" y="102"/>
                      </a:cubicBezTo>
                      <a:cubicBezTo>
                        <a:pt x="1399" y="63"/>
                        <a:pt x="1370" y="3"/>
                        <a:pt x="1359" y="3"/>
                      </a:cubicBezTo>
                      <a:cubicBezTo>
                        <a:pt x="1348" y="3"/>
                        <a:pt x="1322" y="62"/>
                        <a:pt x="1326" y="101"/>
                      </a:cubicBezTo>
                      <a:cubicBezTo>
                        <a:pt x="1330" y="140"/>
                        <a:pt x="1362" y="207"/>
                        <a:pt x="1385" y="239"/>
                      </a:cubicBezTo>
                      <a:cubicBezTo>
                        <a:pt x="1408" y="271"/>
                        <a:pt x="1437" y="290"/>
                        <a:pt x="1464" y="290"/>
                      </a:cubicBezTo>
                      <a:cubicBezTo>
                        <a:pt x="1491" y="290"/>
                        <a:pt x="1524" y="272"/>
                        <a:pt x="1547" y="240"/>
                      </a:cubicBezTo>
                      <a:cubicBezTo>
                        <a:pt x="1570" y="208"/>
                        <a:pt x="1598" y="140"/>
                        <a:pt x="1602" y="101"/>
                      </a:cubicBezTo>
                      <a:cubicBezTo>
                        <a:pt x="1606" y="62"/>
                        <a:pt x="1585" y="3"/>
                        <a:pt x="1574" y="3"/>
                      </a:cubicBezTo>
                      <a:cubicBezTo>
                        <a:pt x="1563" y="3"/>
                        <a:pt x="1534" y="60"/>
                        <a:pt x="1538" y="99"/>
                      </a:cubicBezTo>
                      <a:cubicBezTo>
                        <a:pt x="1542" y="138"/>
                        <a:pt x="1574" y="208"/>
                        <a:pt x="1598" y="240"/>
                      </a:cubicBezTo>
                      <a:cubicBezTo>
                        <a:pt x="1622" y="272"/>
                        <a:pt x="1654" y="290"/>
                        <a:pt x="1680" y="290"/>
                      </a:cubicBezTo>
                      <a:cubicBezTo>
                        <a:pt x="1706" y="290"/>
                        <a:pt x="1738" y="264"/>
                        <a:pt x="1757" y="240"/>
                      </a:cubicBezTo>
                      <a:cubicBezTo>
                        <a:pt x="1776" y="216"/>
                        <a:pt x="1788" y="162"/>
                        <a:pt x="1796" y="146"/>
                      </a:cubicBezTo>
                      <a:cubicBezTo>
                        <a:pt x="1804" y="130"/>
                        <a:pt x="1793" y="146"/>
                        <a:pt x="1806" y="146"/>
                      </a:cubicBezTo>
                      <a:cubicBezTo>
                        <a:pt x="1819" y="146"/>
                        <a:pt x="1861" y="144"/>
                        <a:pt x="1875" y="144"/>
                      </a:cubicBez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" name="Freeform 11"/>
                <p:cNvSpPr>
                  <a:spLocks noChangeArrowheads="1"/>
                </p:cNvSpPr>
                <p:nvPr/>
              </p:nvSpPr>
              <p:spPr bwMode="auto">
                <a:xfrm rot="5400000">
                  <a:off x="3770" y="1095"/>
                  <a:ext cx="616" cy="104"/>
                </a:xfrm>
                <a:custGeom>
                  <a:avLst/>
                  <a:gdLst>
                    <a:gd name="T0" fmla="*/ 0 w 1875"/>
                    <a:gd name="T1" fmla="*/ 1 h 290"/>
                    <a:gd name="T2" fmla="*/ 0 w 1875"/>
                    <a:gd name="T3" fmla="*/ 1 h 290"/>
                    <a:gd name="T4" fmla="*/ 0 w 1875"/>
                    <a:gd name="T5" fmla="*/ 1 h 290"/>
                    <a:gd name="T6" fmla="*/ 0 w 1875"/>
                    <a:gd name="T7" fmla="*/ 1 h 290"/>
                    <a:gd name="T8" fmla="*/ 1 w 1875"/>
                    <a:gd name="T9" fmla="*/ 2 h 290"/>
                    <a:gd name="T10" fmla="*/ 1 w 1875"/>
                    <a:gd name="T11" fmla="*/ 1 h 290"/>
                    <a:gd name="T12" fmla="*/ 1 w 1875"/>
                    <a:gd name="T13" fmla="*/ 1 h 290"/>
                    <a:gd name="T14" fmla="*/ 1 w 1875"/>
                    <a:gd name="T15" fmla="*/ 0 h 290"/>
                    <a:gd name="T16" fmla="*/ 1 w 1875"/>
                    <a:gd name="T17" fmla="*/ 1 h 290"/>
                    <a:gd name="T18" fmla="*/ 1 w 1875"/>
                    <a:gd name="T19" fmla="*/ 1 h 290"/>
                    <a:gd name="T20" fmla="*/ 2 w 1875"/>
                    <a:gd name="T21" fmla="*/ 2 h 290"/>
                    <a:gd name="T22" fmla="*/ 2 w 1875"/>
                    <a:gd name="T23" fmla="*/ 1 h 290"/>
                    <a:gd name="T24" fmla="*/ 2 w 1875"/>
                    <a:gd name="T25" fmla="*/ 1 h 290"/>
                    <a:gd name="T26" fmla="*/ 2 w 1875"/>
                    <a:gd name="T27" fmla="*/ 0 h 290"/>
                    <a:gd name="T28" fmla="*/ 2 w 1875"/>
                    <a:gd name="T29" fmla="*/ 1 h 290"/>
                    <a:gd name="T30" fmla="*/ 2 w 1875"/>
                    <a:gd name="T31" fmla="*/ 1 h 290"/>
                    <a:gd name="T32" fmla="*/ 2 w 1875"/>
                    <a:gd name="T33" fmla="*/ 2 h 290"/>
                    <a:gd name="T34" fmla="*/ 3 w 1875"/>
                    <a:gd name="T35" fmla="*/ 1 h 290"/>
                    <a:gd name="T36" fmla="*/ 3 w 1875"/>
                    <a:gd name="T37" fmla="*/ 0 h 290"/>
                    <a:gd name="T38" fmla="*/ 3 w 1875"/>
                    <a:gd name="T39" fmla="*/ 0 h 290"/>
                    <a:gd name="T40" fmla="*/ 3 w 1875"/>
                    <a:gd name="T41" fmla="*/ 1 h 290"/>
                    <a:gd name="T42" fmla="*/ 3 w 1875"/>
                    <a:gd name="T43" fmla="*/ 1 h 290"/>
                    <a:gd name="T44" fmla="*/ 3 w 1875"/>
                    <a:gd name="T45" fmla="*/ 2 h 290"/>
                    <a:gd name="T46" fmla="*/ 4 w 1875"/>
                    <a:gd name="T47" fmla="*/ 1 h 290"/>
                    <a:gd name="T48" fmla="*/ 4 w 1875"/>
                    <a:gd name="T49" fmla="*/ 1 h 290"/>
                    <a:gd name="T50" fmla="*/ 4 w 1875"/>
                    <a:gd name="T51" fmla="*/ 0 h 290"/>
                    <a:gd name="T52" fmla="*/ 4 w 1875"/>
                    <a:gd name="T53" fmla="*/ 1 h 290"/>
                    <a:gd name="T54" fmla="*/ 4 w 1875"/>
                    <a:gd name="T55" fmla="*/ 1 h 290"/>
                    <a:gd name="T56" fmla="*/ 4 w 1875"/>
                    <a:gd name="T57" fmla="*/ 2 h 290"/>
                    <a:gd name="T58" fmla="*/ 4 w 1875"/>
                    <a:gd name="T59" fmla="*/ 1 h 290"/>
                    <a:gd name="T60" fmla="*/ 5 w 1875"/>
                    <a:gd name="T61" fmla="*/ 1 h 290"/>
                    <a:gd name="T62" fmla="*/ 4 w 1875"/>
                    <a:gd name="T63" fmla="*/ 0 h 290"/>
                    <a:gd name="T64" fmla="*/ 4 w 1875"/>
                    <a:gd name="T65" fmla="*/ 1 h 290"/>
                    <a:gd name="T66" fmla="*/ 4 w 1875"/>
                    <a:gd name="T67" fmla="*/ 1 h 290"/>
                    <a:gd name="T68" fmla="*/ 5 w 1875"/>
                    <a:gd name="T69" fmla="*/ 2 h 290"/>
                    <a:gd name="T70" fmla="*/ 5 w 1875"/>
                    <a:gd name="T71" fmla="*/ 1 h 290"/>
                    <a:gd name="T72" fmla="*/ 5 w 1875"/>
                    <a:gd name="T73" fmla="*/ 1 h 290"/>
                    <a:gd name="T74" fmla="*/ 5 w 1875"/>
                    <a:gd name="T75" fmla="*/ 0 h 290"/>
                    <a:gd name="T76" fmla="*/ 5 w 1875"/>
                    <a:gd name="T77" fmla="*/ 1 h 290"/>
                    <a:gd name="T78" fmla="*/ 5 w 1875"/>
                    <a:gd name="T79" fmla="*/ 1 h 290"/>
                    <a:gd name="T80" fmla="*/ 6 w 1875"/>
                    <a:gd name="T81" fmla="*/ 2 h 290"/>
                    <a:gd name="T82" fmla="*/ 6 w 1875"/>
                    <a:gd name="T83" fmla="*/ 1 h 290"/>
                    <a:gd name="T84" fmla="*/ 6 w 1875"/>
                    <a:gd name="T85" fmla="*/ 1 h 290"/>
                    <a:gd name="T86" fmla="*/ 6 w 1875"/>
                    <a:gd name="T87" fmla="*/ 0 h 290"/>
                    <a:gd name="T88" fmla="*/ 6 w 1875"/>
                    <a:gd name="T89" fmla="*/ 1 h 290"/>
                    <a:gd name="T90" fmla="*/ 6 w 1875"/>
                    <a:gd name="T91" fmla="*/ 1 h 290"/>
                    <a:gd name="T92" fmla="*/ 6 w 1875"/>
                    <a:gd name="T93" fmla="*/ 2 h 290"/>
                    <a:gd name="T94" fmla="*/ 7 w 1875"/>
                    <a:gd name="T95" fmla="*/ 1 h 290"/>
                    <a:gd name="T96" fmla="*/ 7 w 1875"/>
                    <a:gd name="T97" fmla="*/ 1 h 290"/>
                    <a:gd name="T98" fmla="*/ 7 w 1875"/>
                    <a:gd name="T99" fmla="*/ 1 h 290"/>
                    <a:gd name="T100" fmla="*/ 7 w 1875"/>
                    <a:gd name="T101" fmla="*/ 1 h 290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1875"/>
                    <a:gd name="T154" fmla="*/ 0 h 290"/>
                    <a:gd name="T155" fmla="*/ 1875 w 1875"/>
                    <a:gd name="T156" fmla="*/ 290 h 290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1875" h="290">
                      <a:moveTo>
                        <a:pt x="0" y="143"/>
                      </a:moveTo>
                      <a:cubicBezTo>
                        <a:pt x="9" y="143"/>
                        <a:pt x="43" y="143"/>
                        <a:pt x="53" y="143"/>
                      </a:cubicBezTo>
                      <a:cubicBezTo>
                        <a:pt x="63" y="143"/>
                        <a:pt x="51" y="128"/>
                        <a:pt x="59" y="144"/>
                      </a:cubicBezTo>
                      <a:cubicBezTo>
                        <a:pt x="67" y="160"/>
                        <a:pt x="82" y="215"/>
                        <a:pt x="102" y="239"/>
                      </a:cubicBezTo>
                      <a:cubicBezTo>
                        <a:pt x="122" y="263"/>
                        <a:pt x="153" y="288"/>
                        <a:pt x="179" y="288"/>
                      </a:cubicBezTo>
                      <a:cubicBezTo>
                        <a:pt x="205" y="288"/>
                        <a:pt x="235" y="270"/>
                        <a:pt x="258" y="239"/>
                      </a:cubicBezTo>
                      <a:cubicBezTo>
                        <a:pt x="281" y="208"/>
                        <a:pt x="314" y="141"/>
                        <a:pt x="318" y="102"/>
                      </a:cubicBezTo>
                      <a:cubicBezTo>
                        <a:pt x="322" y="63"/>
                        <a:pt x="295" y="2"/>
                        <a:pt x="285" y="2"/>
                      </a:cubicBezTo>
                      <a:cubicBezTo>
                        <a:pt x="275" y="2"/>
                        <a:pt x="250" y="61"/>
                        <a:pt x="255" y="101"/>
                      </a:cubicBezTo>
                      <a:cubicBezTo>
                        <a:pt x="260" y="141"/>
                        <a:pt x="291" y="208"/>
                        <a:pt x="314" y="240"/>
                      </a:cubicBezTo>
                      <a:cubicBezTo>
                        <a:pt x="337" y="272"/>
                        <a:pt x="368" y="290"/>
                        <a:pt x="395" y="290"/>
                      </a:cubicBezTo>
                      <a:cubicBezTo>
                        <a:pt x="422" y="290"/>
                        <a:pt x="453" y="269"/>
                        <a:pt x="476" y="237"/>
                      </a:cubicBezTo>
                      <a:cubicBezTo>
                        <a:pt x="499" y="205"/>
                        <a:pt x="527" y="137"/>
                        <a:pt x="531" y="98"/>
                      </a:cubicBezTo>
                      <a:cubicBezTo>
                        <a:pt x="535" y="59"/>
                        <a:pt x="508" y="2"/>
                        <a:pt x="498" y="2"/>
                      </a:cubicBezTo>
                      <a:cubicBezTo>
                        <a:pt x="488" y="2"/>
                        <a:pt x="464" y="59"/>
                        <a:pt x="468" y="98"/>
                      </a:cubicBezTo>
                      <a:cubicBezTo>
                        <a:pt x="472" y="137"/>
                        <a:pt x="501" y="204"/>
                        <a:pt x="524" y="236"/>
                      </a:cubicBezTo>
                      <a:cubicBezTo>
                        <a:pt x="547" y="268"/>
                        <a:pt x="578" y="290"/>
                        <a:pt x="605" y="290"/>
                      </a:cubicBezTo>
                      <a:cubicBezTo>
                        <a:pt x="632" y="290"/>
                        <a:pt x="665" y="268"/>
                        <a:pt x="689" y="236"/>
                      </a:cubicBezTo>
                      <a:cubicBezTo>
                        <a:pt x="713" y="204"/>
                        <a:pt x="743" y="134"/>
                        <a:pt x="747" y="95"/>
                      </a:cubicBezTo>
                      <a:cubicBezTo>
                        <a:pt x="751" y="56"/>
                        <a:pt x="725" y="0"/>
                        <a:pt x="714" y="0"/>
                      </a:cubicBezTo>
                      <a:cubicBezTo>
                        <a:pt x="703" y="0"/>
                        <a:pt x="677" y="59"/>
                        <a:pt x="681" y="98"/>
                      </a:cubicBezTo>
                      <a:cubicBezTo>
                        <a:pt x="685" y="137"/>
                        <a:pt x="715" y="202"/>
                        <a:pt x="738" y="234"/>
                      </a:cubicBezTo>
                      <a:cubicBezTo>
                        <a:pt x="761" y="266"/>
                        <a:pt x="794" y="290"/>
                        <a:pt x="822" y="290"/>
                      </a:cubicBezTo>
                      <a:cubicBezTo>
                        <a:pt x="850" y="290"/>
                        <a:pt x="882" y="269"/>
                        <a:pt x="905" y="237"/>
                      </a:cubicBezTo>
                      <a:cubicBezTo>
                        <a:pt x="928" y="205"/>
                        <a:pt x="958" y="138"/>
                        <a:pt x="962" y="99"/>
                      </a:cubicBezTo>
                      <a:cubicBezTo>
                        <a:pt x="966" y="60"/>
                        <a:pt x="938" y="2"/>
                        <a:pt x="927" y="2"/>
                      </a:cubicBezTo>
                      <a:cubicBezTo>
                        <a:pt x="916" y="2"/>
                        <a:pt x="891" y="60"/>
                        <a:pt x="896" y="99"/>
                      </a:cubicBezTo>
                      <a:cubicBezTo>
                        <a:pt x="901" y="138"/>
                        <a:pt x="933" y="208"/>
                        <a:pt x="956" y="239"/>
                      </a:cubicBezTo>
                      <a:cubicBezTo>
                        <a:pt x="979" y="270"/>
                        <a:pt x="1008" y="288"/>
                        <a:pt x="1035" y="288"/>
                      </a:cubicBezTo>
                      <a:cubicBezTo>
                        <a:pt x="1062" y="288"/>
                        <a:pt x="1095" y="268"/>
                        <a:pt x="1118" y="237"/>
                      </a:cubicBezTo>
                      <a:cubicBezTo>
                        <a:pt x="1141" y="206"/>
                        <a:pt x="1171" y="140"/>
                        <a:pt x="1175" y="101"/>
                      </a:cubicBezTo>
                      <a:cubicBezTo>
                        <a:pt x="1179" y="62"/>
                        <a:pt x="1153" y="2"/>
                        <a:pt x="1142" y="2"/>
                      </a:cubicBezTo>
                      <a:cubicBezTo>
                        <a:pt x="1131" y="2"/>
                        <a:pt x="1105" y="59"/>
                        <a:pt x="1109" y="99"/>
                      </a:cubicBezTo>
                      <a:cubicBezTo>
                        <a:pt x="1113" y="139"/>
                        <a:pt x="1146" y="209"/>
                        <a:pt x="1169" y="240"/>
                      </a:cubicBezTo>
                      <a:cubicBezTo>
                        <a:pt x="1192" y="271"/>
                        <a:pt x="1223" y="288"/>
                        <a:pt x="1250" y="288"/>
                      </a:cubicBezTo>
                      <a:cubicBezTo>
                        <a:pt x="1277" y="288"/>
                        <a:pt x="1307" y="270"/>
                        <a:pt x="1331" y="239"/>
                      </a:cubicBezTo>
                      <a:cubicBezTo>
                        <a:pt x="1355" y="208"/>
                        <a:pt x="1389" y="141"/>
                        <a:pt x="1394" y="102"/>
                      </a:cubicBezTo>
                      <a:cubicBezTo>
                        <a:pt x="1399" y="63"/>
                        <a:pt x="1370" y="3"/>
                        <a:pt x="1359" y="3"/>
                      </a:cubicBezTo>
                      <a:cubicBezTo>
                        <a:pt x="1348" y="3"/>
                        <a:pt x="1322" y="62"/>
                        <a:pt x="1326" y="101"/>
                      </a:cubicBezTo>
                      <a:cubicBezTo>
                        <a:pt x="1330" y="140"/>
                        <a:pt x="1362" y="207"/>
                        <a:pt x="1385" y="239"/>
                      </a:cubicBezTo>
                      <a:cubicBezTo>
                        <a:pt x="1408" y="271"/>
                        <a:pt x="1437" y="290"/>
                        <a:pt x="1464" y="290"/>
                      </a:cubicBezTo>
                      <a:cubicBezTo>
                        <a:pt x="1491" y="290"/>
                        <a:pt x="1524" y="272"/>
                        <a:pt x="1547" y="240"/>
                      </a:cubicBezTo>
                      <a:cubicBezTo>
                        <a:pt x="1570" y="208"/>
                        <a:pt x="1598" y="140"/>
                        <a:pt x="1602" y="101"/>
                      </a:cubicBezTo>
                      <a:cubicBezTo>
                        <a:pt x="1606" y="62"/>
                        <a:pt x="1585" y="3"/>
                        <a:pt x="1574" y="3"/>
                      </a:cubicBezTo>
                      <a:cubicBezTo>
                        <a:pt x="1563" y="3"/>
                        <a:pt x="1534" y="60"/>
                        <a:pt x="1538" y="99"/>
                      </a:cubicBezTo>
                      <a:cubicBezTo>
                        <a:pt x="1542" y="138"/>
                        <a:pt x="1574" y="208"/>
                        <a:pt x="1598" y="240"/>
                      </a:cubicBezTo>
                      <a:cubicBezTo>
                        <a:pt x="1622" y="272"/>
                        <a:pt x="1654" y="290"/>
                        <a:pt x="1680" y="290"/>
                      </a:cubicBezTo>
                      <a:cubicBezTo>
                        <a:pt x="1706" y="290"/>
                        <a:pt x="1738" y="264"/>
                        <a:pt x="1757" y="240"/>
                      </a:cubicBezTo>
                      <a:cubicBezTo>
                        <a:pt x="1776" y="216"/>
                        <a:pt x="1788" y="162"/>
                        <a:pt x="1796" y="146"/>
                      </a:cubicBezTo>
                      <a:cubicBezTo>
                        <a:pt x="1804" y="130"/>
                        <a:pt x="1793" y="146"/>
                        <a:pt x="1806" y="146"/>
                      </a:cubicBezTo>
                      <a:cubicBezTo>
                        <a:pt x="1819" y="146"/>
                        <a:pt x="1861" y="144"/>
                        <a:pt x="1875" y="144"/>
                      </a:cubicBez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" name="Line 12"/>
                <p:cNvSpPr>
                  <a:spLocks noChangeShapeType="1"/>
                </p:cNvSpPr>
                <p:nvPr/>
              </p:nvSpPr>
              <p:spPr bwMode="auto">
                <a:xfrm flipV="1">
                  <a:off x="3001" y="1494"/>
                  <a:ext cx="694" cy="111"/>
                </a:xfrm>
                <a:prstGeom prst="line">
                  <a:avLst/>
                </a:prstGeom>
                <a:noFill/>
                <a:ln w="936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" name="Line 13"/>
                <p:cNvSpPr>
                  <a:spLocks noChangeShapeType="1"/>
                </p:cNvSpPr>
                <p:nvPr/>
              </p:nvSpPr>
              <p:spPr bwMode="auto">
                <a:xfrm>
                  <a:off x="4036" y="1514"/>
                  <a:ext cx="623" cy="63"/>
                </a:xfrm>
                <a:prstGeom prst="line">
                  <a:avLst/>
                </a:prstGeom>
                <a:noFill/>
                <a:ln w="936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" name="Oval 14"/>
                <p:cNvSpPr>
                  <a:spLocks noChangeArrowheads="1"/>
                </p:cNvSpPr>
                <p:nvPr/>
              </p:nvSpPr>
              <p:spPr bwMode="auto">
                <a:xfrm>
                  <a:off x="3599" y="1381"/>
                  <a:ext cx="557" cy="259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 w="936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6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2522" y="1362"/>
                  <a:ext cx="618" cy="336"/>
                </a:xfrm>
                <a:prstGeom prst="rect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square" lIns="89280" tIns="62280" rIns="89280" bIns="44640">
                  <a:prstTxWarp prst="textNoShape">
                    <a:avLst/>
                  </a:prstTxWarp>
                  <a:spAutoFit/>
                </a:bodyPr>
                <a:lstStyle/>
                <a:p>
                  <a:pPr algn="ctr">
                    <a:lnSpc>
                      <a:spcPct val="93000"/>
                    </a:lnSpc>
                    <a:tabLst>
                      <a:tab pos="0" algn="l"/>
                      <a:tab pos="470283" algn="l"/>
                      <a:tab pos="942233" algn="l"/>
                      <a:tab pos="1414183" algn="l"/>
                      <a:tab pos="1886134" algn="l"/>
                      <a:tab pos="2358084" algn="l"/>
                      <a:tab pos="2830034" algn="l"/>
                      <a:tab pos="3301984" algn="l"/>
                      <a:tab pos="3773935" algn="l"/>
                      <a:tab pos="4245885" algn="l"/>
                      <a:tab pos="4717835" algn="l"/>
                      <a:tab pos="5189785" algn="l"/>
                      <a:tab pos="5661736" algn="l"/>
                      <a:tab pos="6133686" algn="l"/>
                      <a:tab pos="6605636" algn="l"/>
                      <a:tab pos="7077586" algn="l"/>
                      <a:tab pos="7549537" algn="l"/>
                      <a:tab pos="8021487" algn="l"/>
                      <a:tab pos="8493437" algn="l"/>
                      <a:tab pos="8965387" algn="l"/>
                      <a:tab pos="9437338" algn="l"/>
                    </a:tabLst>
                  </a:pPr>
                  <a:r>
                    <a:rPr lang="en-GB" sz="2000" b="1" dirty="0" err="1">
                      <a:solidFill>
                        <a:srgbClr val="000000"/>
                      </a:solidFill>
                      <a:latin typeface="Times New Roman" charset="0"/>
                      <a:ea typeface="DejaVu Sans" charset="0"/>
                      <a:cs typeface="DejaVu Sans" charset="0"/>
                    </a:rPr>
                    <a:t>p</a:t>
                  </a:r>
                  <a:endParaRPr lang="en-GB" sz="2000" b="1" dirty="0">
                    <a:solidFill>
                      <a:srgbClr val="000000"/>
                    </a:solidFill>
                    <a:latin typeface="Times New Roman" charset="0"/>
                    <a:ea typeface="DejaVu Sans" charset="0"/>
                    <a:cs typeface="DejaVu Sans" charset="0"/>
                  </a:endParaRPr>
                </a:p>
              </p:txBody>
            </p:sp>
            <p:sp>
              <p:nvSpPr>
                <p:cNvPr id="27" name="Freeform 16"/>
                <p:cNvSpPr>
                  <a:spLocks noChangeArrowheads="1"/>
                </p:cNvSpPr>
                <p:nvPr/>
              </p:nvSpPr>
              <p:spPr bwMode="auto">
                <a:xfrm>
                  <a:off x="3401" y="840"/>
                  <a:ext cx="635" cy="85"/>
                </a:xfrm>
                <a:custGeom>
                  <a:avLst/>
                  <a:gdLst>
                    <a:gd name="T0" fmla="*/ 0 w 777"/>
                    <a:gd name="T1" fmla="*/ 14 h 133"/>
                    <a:gd name="T2" fmla="*/ 74 w 777"/>
                    <a:gd name="T3" fmla="*/ 2 h 133"/>
                    <a:gd name="T4" fmla="*/ 284 w 777"/>
                    <a:gd name="T5" fmla="*/ 1 h 133"/>
                    <a:gd name="T6" fmla="*/ 0 60000 65536"/>
                    <a:gd name="T7" fmla="*/ 0 60000 65536"/>
                    <a:gd name="T8" fmla="*/ 0 60000 65536"/>
                    <a:gd name="T9" fmla="*/ 0 w 777"/>
                    <a:gd name="T10" fmla="*/ 0 h 133"/>
                    <a:gd name="T11" fmla="*/ 777 w 777"/>
                    <a:gd name="T12" fmla="*/ 133 h 13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777" h="133">
                      <a:moveTo>
                        <a:pt x="0" y="133"/>
                      </a:moveTo>
                      <a:cubicBezTo>
                        <a:pt x="33" y="114"/>
                        <a:pt x="72" y="42"/>
                        <a:pt x="201" y="21"/>
                      </a:cubicBezTo>
                      <a:cubicBezTo>
                        <a:pt x="330" y="0"/>
                        <a:pt x="657" y="9"/>
                        <a:pt x="777" y="6"/>
                      </a:cubicBez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8" name="Freeform 17"/>
                <p:cNvSpPr>
                  <a:spLocks noChangeArrowheads="1"/>
                </p:cNvSpPr>
                <p:nvPr/>
              </p:nvSpPr>
              <p:spPr bwMode="auto">
                <a:xfrm flipH="1">
                  <a:off x="4032" y="840"/>
                  <a:ext cx="408" cy="85"/>
                </a:xfrm>
                <a:custGeom>
                  <a:avLst/>
                  <a:gdLst>
                    <a:gd name="T0" fmla="*/ 0 w 777"/>
                    <a:gd name="T1" fmla="*/ 14 h 133"/>
                    <a:gd name="T2" fmla="*/ 8 w 777"/>
                    <a:gd name="T3" fmla="*/ 2 h 133"/>
                    <a:gd name="T4" fmla="*/ 31 w 777"/>
                    <a:gd name="T5" fmla="*/ 1 h 133"/>
                    <a:gd name="T6" fmla="*/ 0 60000 65536"/>
                    <a:gd name="T7" fmla="*/ 0 60000 65536"/>
                    <a:gd name="T8" fmla="*/ 0 60000 65536"/>
                    <a:gd name="T9" fmla="*/ 0 w 777"/>
                    <a:gd name="T10" fmla="*/ 0 h 133"/>
                    <a:gd name="T11" fmla="*/ 777 w 777"/>
                    <a:gd name="T12" fmla="*/ 133 h 13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777" h="133">
                      <a:moveTo>
                        <a:pt x="0" y="133"/>
                      </a:moveTo>
                      <a:cubicBezTo>
                        <a:pt x="33" y="114"/>
                        <a:pt x="72" y="42"/>
                        <a:pt x="201" y="21"/>
                      </a:cubicBezTo>
                      <a:cubicBezTo>
                        <a:pt x="330" y="0"/>
                        <a:pt x="657" y="9"/>
                        <a:pt x="777" y="6"/>
                      </a:cubicBez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9" name="Freeform 18"/>
                <p:cNvSpPr>
                  <a:spLocks noChangeArrowheads="1"/>
                </p:cNvSpPr>
                <p:nvPr/>
              </p:nvSpPr>
              <p:spPr bwMode="auto">
                <a:xfrm flipH="1" flipV="1">
                  <a:off x="4032" y="932"/>
                  <a:ext cx="408" cy="85"/>
                </a:xfrm>
                <a:custGeom>
                  <a:avLst/>
                  <a:gdLst>
                    <a:gd name="T0" fmla="*/ 0 w 777"/>
                    <a:gd name="T1" fmla="*/ 14 h 133"/>
                    <a:gd name="T2" fmla="*/ 8 w 777"/>
                    <a:gd name="T3" fmla="*/ 2 h 133"/>
                    <a:gd name="T4" fmla="*/ 31 w 777"/>
                    <a:gd name="T5" fmla="*/ 1 h 133"/>
                    <a:gd name="T6" fmla="*/ 0 60000 65536"/>
                    <a:gd name="T7" fmla="*/ 0 60000 65536"/>
                    <a:gd name="T8" fmla="*/ 0 60000 65536"/>
                    <a:gd name="T9" fmla="*/ 0 w 777"/>
                    <a:gd name="T10" fmla="*/ 0 h 133"/>
                    <a:gd name="T11" fmla="*/ 777 w 777"/>
                    <a:gd name="T12" fmla="*/ 133 h 13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777" h="133">
                      <a:moveTo>
                        <a:pt x="0" y="133"/>
                      </a:moveTo>
                      <a:cubicBezTo>
                        <a:pt x="33" y="114"/>
                        <a:pt x="72" y="42"/>
                        <a:pt x="201" y="21"/>
                      </a:cubicBezTo>
                      <a:cubicBezTo>
                        <a:pt x="330" y="0"/>
                        <a:pt x="657" y="9"/>
                        <a:pt x="777" y="6"/>
                      </a:cubicBez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0" name="Freeform 19"/>
                <p:cNvSpPr>
                  <a:spLocks noChangeArrowheads="1"/>
                </p:cNvSpPr>
                <p:nvPr/>
              </p:nvSpPr>
              <p:spPr bwMode="auto">
                <a:xfrm rot="-1980000">
                  <a:off x="2992" y="740"/>
                  <a:ext cx="384" cy="320"/>
                </a:xfrm>
                <a:custGeom>
                  <a:avLst/>
                  <a:gdLst>
                    <a:gd name="T0" fmla="*/ 40 w 380"/>
                    <a:gd name="T1" fmla="*/ 10 h 311"/>
                    <a:gd name="T2" fmla="*/ 15 w 380"/>
                    <a:gd name="T3" fmla="*/ 81 h 311"/>
                    <a:gd name="T4" fmla="*/ 130 w 380"/>
                    <a:gd name="T5" fmla="*/ 9 h 311"/>
                    <a:gd name="T6" fmla="*/ 79 w 380"/>
                    <a:gd name="T7" fmla="*/ 146 h 311"/>
                    <a:gd name="T8" fmla="*/ 195 w 380"/>
                    <a:gd name="T9" fmla="*/ 76 h 311"/>
                    <a:gd name="T10" fmla="*/ 139 w 380"/>
                    <a:gd name="T11" fmla="*/ 210 h 311"/>
                    <a:gd name="T12" fmla="*/ 260 w 380"/>
                    <a:gd name="T13" fmla="*/ 141 h 311"/>
                    <a:gd name="T14" fmla="*/ 204 w 380"/>
                    <a:gd name="T15" fmla="*/ 273 h 311"/>
                    <a:gd name="T16" fmla="*/ 320 w 380"/>
                    <a:gd name="T17" fmla="*/ 206 h 311"/>
                    <a:gd name="T18" fmla="*/ 269 w 380"/>
                    <a:gd name="T19" fmla="*/ 337 h 311"/>
                    <a:gd name="T20" fmla="*/ 386 w 380"/>
                    <a:gd name="T21" fmla="*/ 271 h 311"/>
                    <a:gd name="T22" fmla="*/ 359 w 380"/>
                    <a:gd name="T23" fmla="*/ 359 h 311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80"/>
                    <a:gd name="T37" fmla="*/ 0 h 311"/>
                    <a:gd name="T38" fmla="*/ 380 w 380"/>
                    <a:gd name="T39" fmla="*/ 311 h 311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80" h="311">
                      <a:moveTo>
                        <a:pt x="40" y="10"/>
                      </a:moveTo>
                      <a:cubicBezTo>
                        <a:pt x="36" y="20"/>
                        <a:pt x="0" y="70"/>
                        <a:pt x="15" y="71"/>
                      </a:cubicBezTo>
                      <a:cubicBezTo>
                        <a:pt x="29" y="70"/>
                        <a:pt x="116" y="0"/>
                        <a:pt x="125" y="9"/>
                      </a:cubicBezTo>
                      <a:cubicBezTo>
                        <a:pt x="136" y="19"/>
                        <a:pt x="64" y="116"/>
                        <a:pt x="74" y="126"/>
                      </a:cubicBezTo>
                      <a:cubicBezTo>
                        <a:pt x="84" y="135"/>
                        <a:pt x="174" y="56"/>
                        <a:pt x="185" y="66"/>
                      </a:cubicBezTo>
                      <a:cubicBezTo>
                        <a:pt x="194" y="75"/>
                        <a:pt x="124" y="172"/>
                        <a:pt x="134" y="182"/>
                      </a:cubicBezTo>
                      <a:cubicBezTo>
                        <a:pt x="145" y="191"/>
                        <a:pt x="235" y="111"/>
                        <a:pt x="245" y="121"/>
                      </a:cubicBezTo>
                      <a:cubicBezTo>
                        <a:pt x="256" y="131"/>
                        <a:pt x="184" y="228"/>
                        <a:pt x="194" y="237"/>
                      </a:cubicBezTo>
                      <a:cubicBezTo>
                        <a:pt x="205" y="247"/>
                        <a:pt x="294" y="169"/>
                        <a:pt x="305" y="179"/>
                      </a:cubicBezTo>
                      <a:cubicBezTo>
                        <a:pt x="315" y="189"/>
                        <a:pt x="244" y="284"/>
                        <a:pt x="254" y="293"/>
                      </a:cubicBezTo>
                      <a:cubicBezTo>
                        <a:pt x="265" y="303"/>
                        <a:pt x="352" y="232"/>
                        <a:pt x="366" y="235"/>
                      </a:cubicBezTo>
                      <a:cubicBezTo>
                        <a:pt x="380" y="238"/>
                        <a:pt x="345" y="295"/>
                        <a:pt x="339" y="311"/>
                      </a:cubicBez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" name="Text Box 21"/>
                <p:cNvSpPr txBox="1">
                  <a:spLocks noChangeArrowheads="1"/>
                </p:cNvSpPr>
                <p:nvPr/>
              </p:nvSpPr>
              <p:spPr bwMode="auto">
                <a:xfrm>
                  <a:off x="4561" y="1351"/>
                  <a:ext cx="541" cy="336"/>
                </a:xfrm>
                <a:prstGeom prst="rect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square" lIns="89280" tIns="62280" rIns="89280" bIns="44640">
                  <a:prstTxWarp prst="textNoShape">
                    <a:avLst/>
                  </a:prstTxWarp>
                  <a:spAutoFit/>
                </a:bodyPr>
                <a:lstStyle/>
                <a:p>
                  <a:pPr algn="ctr">
                    <a:lnSpc>
                      <a:spcPct val="93000"/>
                    </a:lnSpc>
                    <a:tabLst>
                      <a:tab pos="0" algn="l"/>
                      <a:tab pos="470283" algn="l"/>
                      <a:tab pos="942233" algn="l"/>
                      <a:tab pos="1414183" algn="l"/>
                      <a:tab pos="1886134" algn="l"/>
                      <a:tab pos="2358084" algn="l"/>
                      <a:tab pos="2830034" algn="l"/>
                      <a:tab pos="3301984" algn="l"/>
                      <a:tab pos="3773935" algn="l"/>
                      <a:tab pos="4245885" algn="l"/>
                      <a:tab pos="4717835" algn="l"/>
                      <a:tab pos="5189785" algn="l"/>
                      <a:tab pos="5661736" algn="l"/>
                      <a:tab pos="6133686" algn="l"/>
                      <a:tab pos="6605636" algn="l"/>
                      <a:tab pos="7077586" algn="l"/>
                      <a:tab pos="7549537" algn="l"/>
                      <a:tab pos="8021487" algn="l"/>
                      <a:tab pos="8493437" algn="l"/>
                      <a:tab pos="8965387" algn="l"/>
                      <a:tab pos="9437338" algn="l"/>
                    </a:tabLst>
                  </a:pPr>
                  <a:r>
                    <a:rPr lang="en-GB" sz="2000" b="1" dirty="0" err="1">
                      <a:solidFill>
                        <a:srgbClr val="000000"/>
                      </a:solidFill>
                      <a:latin typeface="Times New Roman" charset="0"/>
                      <a:ea typeface="DejaVu Sans" charset="0"/>
                      <a:cs typeface="DejaVu Sans" charset="0"/>
                    </a:rPr>
                    <a:t>p</a:t>
                  </a:r>
                  <a:endParaRPr lang="en-GB" sz="2000" b="1" dirty="0">
                    <a:solidFill>
                      <a:srgbClr val="000000"/>
                    </a:solidFill>
                    <a:latin typeface="Times New Roman" charset="0"/>
                    <a:ea typeface="DejaVu Sans" charset="0"/>
                    <a:cs typeface="DejaVu Sans" charset="0"/>
                  </a:endParaRPr>
                </a:p>
              </p:txBody>
            </p:sp>
            <p:sp>
              <p:nvSpPr>
                <p:cNvPr id="33" name="Text Box 22"/>
                <p:cNvSpPr txBox="1">
                  <a:spLocks noChangeArrowheads="1"/>
                </p:cNvSpPr>
                <p:nvPr/>
              </p:nvSpPr>
              <p:spPr bwMode="auto">
                <a:xfrm>
                  <a:off x="4721" y="679"/>
                  <a:ext cx="922" cy="273"/>
                </a:xfrm>
                <a:prstGeom prst="rect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square" lIns="89280" tIns="83520" rIns="89280" bIns="44640">
                  <a:prstTxWarp prst="textNoShape">
                    <a:avLst/>
                  </a:prstTxWarp>
                  <a:spAutoFit/>
                </a:bodyPr>
                <a:lstStyle/>
                <a:p>
                  <a:pPr algn="ctr">
                    <a:lnSpc>
                      <a:spcPct val="93000"/>
                    </a:lnSpc>
                    <a:tabLst>
                      <a:tab pos="0" algn="l"/>
                      <a:tab pos="470283" algn="l"/>
                      <a:tab pos="942233" algn="l"/>
                      <a:tab pos="1414183" algn="l"/>
                      <a:tab pos="1886134" algn="l"/>
                      <a:tab pos="2358084" algn="l"/>
                      <a:tab pos="2830034" algn="l"/>
                      <a:tab pos="3301984" algn="l"/>
                      <a:tab pos="3773935" algn="l"/>
                      <a:tab pos="4245885" algn="l"/>
                      <a:tab pos="4717835" algn="l"/>
                      <a:tab pos="5189785" algn="l"/>
                      <a:tab pos="5661736" algn="l"/>
                      <a:tab pos="6133686" algn="l"/>
                      <a:tab pos="6605636" algn="l"/>
                      <a:tab pos="7077586" algn="l"/>
                      <a:tab pos="7549537" algn="l"/>
                      <a:tab pos="8021487" algn="l"/>
                      <a:tab pos="8493437" algn="l"/>
                      <a:tab pos="8965387" algn="l"/>
                      <a:tab pos="9437338" algn="l"/>
                    </a:tabLst>
                  </a:pPr>
                  <a:r>
                    <a:rPr lang="en-GB" sz="2000" b="1" baseline="30000" dirty="0" smtClean="0">
                      <a:solidFill>
                        <a:srgbClr val="000000"/>
                      </a:solidFill>
                      <a:latin typeface="Times New Roman" charset="0"/>
                      <a:ea typeface="Times New Roman" charset="0"/>
                      <a:cs typeface="Times New Roman" charset="0"/>
                    </a:rPr>
                    <a:t>VM, </a:t>
                  </a:r>
                  <a:r>
                    <a:rPr lang="en-GB" sz="2000" b="1" baseline="30000" dirty="0" err="1" smtClean="0">
                      <a:solidFill>
                        <a:srgbClr val="000000"/>
                      </a:solidFill>
                      <a:latin typeface="Times New Roman" charset="0"/>
                      <a:ea typeface="Times New Roman" charset="0"/>
                      <a:cs typeface="Times New Roman" charset="0"/>
                    </a:rPr>
                    <a:t>γ</a:t>
                  </a:r>
                  <a:endParaRPr lang="en-GB" sz="2000" b="1" baseline="30000" dirty="0">
                    <a:solidFill>
                      <a:srgbClr val="000000"/>
                    </a:solidFill>
                    <a:latin typeface="Times New Roman" charset="0"/>
                    <a:ea typeface="Times New Roman" charset="0"/>
                    <a:cs typeface="Times New Roman" charset="0"/>
                  </a:endParaRPr>
                </a:p>
              </p:txBody>
            </p:sp>
          </p:grpSp>
          <p:sp>
            <p:nvSpPr>
              <p:cNvPr id="34" name="Text Box 22"/>
              <p:cNvSpPr txBox="1">
                <a:spLocks noChangeArrowheads="1"/>
              </p:cNvSpPr>
              <p:nvPr/>
            </p:nvSpPr>
            <p:spPr bwMode="auto">
              <a:xfrm>
                <a:off x="125127" y="4326061"/>
                <a:ext cx="739210" cy="450591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square" lIns="89280" tIns="83520" rIns="89280" bIns="44640">
                <a:prstTxWarp prst="textNoShape">
                  <a:avLst/>
                </a:prstTxWarp>
                <a:spAutoFit/>
              </a:bodyPr>
              <a:lstStyle/>
              <a:p>
                <a:pPr algn="ctr">
                  <a:lnSpc>
                    <a:spcPct val="93000"/>
                  </a:lnSpc>
                  <a:tabLst>
                    <a:tab pos="0" algn="l"/>
                    <a:tab pos="470283" algn="l"/>
                    <a:tab pos="942233" algn="l"/>
                    <a:tab pos="1414183" algn="l"/>
                    <a:tab pos="1886134" algn="l"/>
                    <a:tab pos="2358084" algn="l"/>
                    <a:tab pos="2830034" algn="l"/>
                    <a:tab pos="3301984" algn="l"/>
                    <a:tab pos="3773935" algn="l"/>
                    <a:tab pos="4245885" algn="l"/>
                    <a:tab pos="4717835" algn="l"/>
                    <a:tab pos="5189785" algn="l"/>
                    <a:tab pos="5661736" algn="l"/>
                    <a:tab pos="6133686" algn="l"/>
                    <a:tab pos="6605636" algn="l"/>
                    <a:tab pos="7077586" algn="l"/>
                    <a:tab pos="7549537" algn="l"/>
                    <a:tab pos="8021487" algn="l"/>
                    <a:tab pos="8493437" algn="l"/>
                    <a:tab pos="8965387" algn="l"/>
                    <a:tab pos="9437338" algn="l"/>
                  </a:tabLst>
                </a:pPr>
                <a:r>
                  <a:rPr lang="en-GB" sz="2000" b="1" baseline="30000" dirty="0" err="1" smtClean="0">
                    <a:solidFill>
                      <a:srgbClr val="000000"/>
                    </a:solidFill>
                    <a:latin typeface="Symbol" charset="2"/>
                    <a:ea typeface="Times New Roman" charset="0"/>
                    <a:cs typeface="Symbol" charset="2"/>
                  </a:rPr>
                  <a:t>g</a:t>
                </a:r>
                <a:r>
                  <a:rPr lang="en-GB" sz="2000" b="1" baseline="30000" dirty="0" smtClean="0">
                    <a:solidFill>
                      <a:srgbClr val="000000"/>
                    </a:solidFill>
                    <a:latin typeface="Times New Roman" charset="0"/>
                    <a:ea typeface="Times New Roman" charset="0"/>
                    <a:cs typeface="Times New Roman" charset="0"/>
                  </a:rPr>
                  <a:t>*</a:t>
                </a:r>
                <a:endParaRPr lang="en-GB" sz="2000" b="1" baseline="30000" dirty="0">
                  <a:solidFill>
                    <a:srgbClr val="000000"/>
                  </a:solidFill>
                  <a:latin typeface="Times New Roman" charset="0"/>
                  <a:ea typeface="Times New Roman" charset="0"/>
                  <a:cs typeface="Times New Roman" charset="0"/>
                </a:endParaRPr>
              </a:p>
            </p:txBody>
          </p:sp>
          <p:cxnSp>
            <p:nvCxnSpPr>
              <p:cNvPr id="36" name="Straight Connector 35"/>
              <p:cNvCxnSpPr/>
              <p:nvPr/>
            </p:nvCxnSpPr>
            <p:spPr>
              <a:xfrm flipV="1">
                <a:off x="3245674" y="4578773"/>
                <a:ext cx="764130" cy="151959"/>
              </a:xfrm>
              <a:prstGeom prst="line">
                <a:avLst/>
              </a:prstGeom>
              <a:ln w="444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2" name="TextBox 41"/>
            <p:cNvSpPr txBox="1"/>
            <p:nvPr/>
          </p:nvSpPr>
          <p:spPr>
            <a:xfrm>
              <a:off x="3385070" y="5113076"/>
              <a:ext cx="260971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rgbClr val="0000FF"/>
                  </a:solidFill>
                </a:rPr>
                <a:t>Exclusive diffraction</a:t>
              </a:r>
              <a:endParaRPr lang="en-US" sz="1600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6622134" y="3788671"/>
            <a:ext cx="2222530" cy="1662959"/>
            <a:chOff x="6622134" y="3788671"/>
            <a:chExt cx="2222530" cy="1662959"/>
          </a:xfrm>
        </p:grpSpPr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709174" y="3788671"/>
              <a:ext cx="1919673" cy="1248858"/>
            </a:xfrm>
            <a:prstGeom prst="rect">
              <a:avLst/>
            </a:prstGeom>
          </p:spPr>
        </p:pic>
        <p:sp>
          <p:nvSpPr>
            <p:cNvPr id="43" name="TextBox 42"/>
            <p:cNvSpPr txBox="1"/>
            <p:nvPr/>
          </p:nvSpPr>
          <p:spPr>
            <a:xfrm>
              <a:off x="6622134" y="5113076"/>
              <a:ext cx="222253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err="1" smtClean="0">
                  <a:solidFill>
                    <a:srgbClr val="0000FF"/>
                  </a:solidFill>
                </a:rPr>
                <a:t>Azimuthal</a:t>
              </a:r>
              <a:r>
                <a:rPr lang="en-US" sz="1600" b="1" dirty="0" smtClean="0">
                  <a:solidFill>
                    <a:srgbClr val="0000FF"/>
                  </a:solidFill>
                </a:rPr>
                <a:t> asymmetries</a:t>
              </a:r>
              <a:endParaRPr lang="en-US" sz="1600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160022" y="5451630"/>
            <a:ext cx="2476270" cy="549237"/>
            <a:chOff x="160022" y="5451630"/>
            <a:chExt cx="2476270" cy="549237"/>
          </a:xfrm>
        </p:grpSpPr>
        <p:sp>
          <p:nvSpPr>
            <p:cNvPr id="44" name="TextBox 43"/>
            <p:cNvSpPr txBox="1"/>
            <p:nvPr/>
          </p:nvSpPr>
          <p:spPr>
            <a:xfrm>
              <a:off x="680020" y="5662313"/>
              <a:ext cx="19562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i="1" dirty="0" smtClean="0">
                  <a:solidFill>
                    <a:srgbClr val="FF0000"/>
                  </a:solidFill>
                </a:rPr>
                <a:t>Longitudinal motion</a:t>
              </a:r>
              <a:endParaRPr lang="en-US" sz="1600" b="1" i="1" dirty="0">
                <a:solidFill>
                  <a:srgbClr val="FF0000"/>
                </a:solidFill>
              </a:endParaRPr>
            </a:p>
          </p:txBody>
        </p:sp>
        <p:sp>
          <p:nvSpPr>
            <p:cNvPr id="47" name="Curved Right Arrow 46"/>
            <p:cNvSpPr/>
            <p:nvPr/>
          </p:nvSpPr>
          <p:spPr>
            <a:xfrm>
              <a:off x="160022" y="5451630"/>
              <a:ext cx="258289" cy="396817"/>
            </a:xfrm>
            <a:prstGeom prst="curvedRigh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6553200" y="5451630"/>
            <a:ext cx="2537055" cy="681159"/>
            <a:chOff x="6553200" y="5451630"/>
            <a:chExt cx="2537055" cy="681159"/>
          </a:xfrm>
        </p:grpSpPr>
        <p:sp>
          <p:nvSpPr>
            <p:cNvPr id="46" name="TextBox 45"/>
            <p:cNvSpPr txBox="1"/>
            <p:nvPr/>
          </p:nvSpPr>
          <p:spPr>
            <a:xfrm>
              <a:off x="6553200" y="5548013"/>
              <a:ext cx="2404512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i="1" dirty="0" smtClean="0">
                  <a:solidFill>
                    <a:srgbClr val="FF0000"/>
                  </a:solidFill>
                </a:rPr>
                <a:t>Transverse space and momentum</a:t>
              </a:r>
              <a:endParaRPr lang="en-US" sz="1600" b="1" i="1" dirty="0">
                <a:solidFill>
                  <a:srgbClr val="FF0000"/>
                </a:solidFill>
              </a:endParaRPr>
            </a:p>
          </p:txBody>
        </p:sp>
        <p:sp>
          <p:nvSpPr>
            <p:cNvPr id="49" name="Curved Left Arrow 48"/>
            <p:cNvSpPr/>
            <p:nvPr/>
          </p:nvSpPr>
          <p:spPr>
            <a:xfrm>
              <a:off x="8829385" y="5451630"/>
              <a:ext cx="260870" cy="396817"/>
            </a:xfrm>
            <a:prstGeom prst="curvedLef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3813413" y="5462770"/>
            <a:ext cx="1673843" cy="538097"/>
            <a:chOff x="3813413" y="5462770"/>
            <a:chExt cx="1673843" cy="538097"/>
          </a:xfrm>
        </p:grpSpPr>
        <p:sp>
          <p:nvSpPr>
            <p:cNvPr id="45" name="TextBox 44"/>
            <p:cNvSpPr txBox="1"/>
            <p:nvPr/>
          </p:nvSpPr>
          <p:spPr>
            <a:xfrm>
              <a:off x="3813413" y="5662313"/>
              <a:ext cx="167384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i="1" dirty="0" smtClean="0">
                  <a:solidFill>
                    <a:srgbClr val="FF0000"/>
                  </a:solidFill>
                </a:rPr>
                <a:t>Transverse space</a:t>
              </a:r>
              <a:endParaRPr lang="en-US" sz="1600" b="1" i="1" dirty="0">
                <a:solidFill>
                  <a:srgbClr val="FF0000"/>
                </a:solidFill>
              </a:endParaRPr>
            </a:p>
          </p:txBody>
        </p:sp>
        <p:sp>
          <p:nvSpPr>
            <p:cNvPr id="50" name="Down Arrow 49"/>
            <p:cNvSpPr/>
            <p:nvPr/>
          </p:nvSpPr>
          <p:spPr>
            <a:xfrm>
              <a:off x="4566635" y="5462770"/>
              <a:ext cx="167858" cy="210683"/>
            </a:xfrm>
            <a:prstGeom prst="down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6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Proton’s </a:t>
            </a:r>
            <a:r>
              <a:rPr lang="en-GB" sz="2900" b="1" dirty="0" err="1" smtClean="0">
                <a:solidFill>
                  <a:srgbClr val="FF0000"/>
                </a:solidFill>
                <a:latin typeface="+mj-lt"/>
              </a:rPr>
              <a:t>helicity</a:t>
            </a: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 structure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00957" y="4081863"/>
            <a:ext cx="190700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What we know</a:t>
            </a:r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:</a:t>
            </a:r>
          </a:p>
          <a:p>
            <a:r>
              <a:rPr lang="en-US" sz="1600" dirty="0" smtClean="0"/>
              <a:t>Gluon: 20% (RHIC)     </a:t>
            </a:r>
          </a:p>
          <a:p>
            <a:r>
              <a:rPr lang="en-US" sz="1600" dirty="0" smtClean="0"/>
              <a:t>Quarks: 30% (DIS)</a:t>
            </a:r>
          </a:p>
          <a:p>
            <a:r>
              <a:rPr lang="en-US" sz="1600" dirty="0" smtClean="0">
                <a:solidFill>
                  <a:srgbClr val="FF00FF"/>
                </a:solidFill>
              </a:rPr>
              <a:t>MISS 50% </a:t>
            </a:r>
            <a:r>
              <a:rPr lang="en-US" sz="1600" dirty="0" err="1" smtClean="0">
                <a:solidFill>
                  <a:srgbClr val="FF00FF"/>
                </a:solidFill>
                <a:sym typeface="Wingdings"/>
              </a:rPr>
              <a:t></a:t>
            </a:r>
            <a:r>
              <a:rPr lang="en-US" sz="1600" dirty="0" smtClean="0">
                <a:solidFill>
                  <a:srgbClr val="FF00FF"/>
                </a:solidFill>
                <a:sym typeface="Wingdings"/>
              </a:rPr>
              <a:t> low </a:t>
            </a:r>
            <a:r>
              <a:rPr lang="en-US" sz="1600" dirty="0" err="1" smtClean="0">
                <a:solidFill>
                  <a:srgbClr val="FF00FF"/>
                </a:solidFill>
                <a:sym typeface="Wingdings"/>
              </a:rPr>
              <a:t>x</a:t>
            </a:r>
            <a:endParaRPr lang="en-US" sz="1600" dirty="0" smtClean="0">
              <a:solidFill>
                <a:srgbClr val="FF00FF"/>
              </a:solidFill>
            </a:endParaRPr>
          </a:p>
        </p:txBody>
      </p:sp>
      <p:grpSp>
        <p:nvGrpSpPr>
          <p:cNvPr id="33" name="Group 20"/>
          <p:cNvGrpSpPr>
            <a:grpSpLocks/>
          </p:cNvGrpSpPr>
          <p:nvPr/>
        </p:nvGrpSpPr>
        <p:grpSpPr bwMode="auto">
          <a:xfrm>
            <a:off x="6930685" y="4241368"/>
            <a:ext cx="2040561" cy="1788585"/>
            <a:chOff x="1680" y="1103"/>
            <a:chExt cx="2626" cy="2149"/>
          </a:xfrm>
        </p:grpSpPr>
        <p:pic>
          <p:nvPicPr>
            <p:cNvPr id="34" name="Picture 21" descr="nucleonpuzzle"/>
            <p:cNvPicPr>
              <a:picLocks noChangeAspect="1" noChangeArrowheads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3"/>
                <a:stretch>
                  <a:fillRect/>
                </a:stretch>
              </p:blipFill>
            </mc:Choice>
            <mc:Fallback>
              <p:blipFill>
                <a:blip r:embed="rId4"/>
                <a:stretch>
                  <a:fillRect/>
                </a:stretch>
              </p:blipFill>
            </mc:Fallback>
          </mc:AlternateContent>
          <p:spPr bwMode="auto">
            <a:xfrm>
              <a:off x="1680" y="1103"/>
              <a:ext cx="2401" cy="2149"/>
            </a:xfrm>
            <a:prstGeom prst="rect">
              <a:avLst/>
            </a:prstGeom>
            <a:noFill/>
          </p:spPr>
        </p:pic>
        <p:sp>
          <p:nvSpPr>
            <p:cNvPr id="35" name="Text Box 22"/>
            <p:cNvSpPr txBox="1">
              <a:spLocks noChangeArrowheads="1"/>
            </p:cNvSpPr>
            <p:nvPr/>
          </p:nvSpPr>
          <p:spPr bwMode="auto">
            <a:xfrm>
              <a:off x="1819" y="1476"/>
              <a:ext cx="909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r>
                <a:rPr lang="en-US" sz="1600" b="1" dirty="0" err="1" smtClean="0">
                  <a:effectLst>
                    <a:outerShdw blurRad="38100" dist="38100" dir="2700000" algn="tl">
                      <a:srgbClr val="DDDDDD"/>
                    </a:outerShdw>
                  </a:effectLst>
                  <a:latin typeface="Symbol" charset="2"/>
                </a:rPr>
                <a:t>S</a:t>
              </a:r>
              <a:r>
                <a:rPr lang="en-US" sz="1600" b="1" baseline="-25000" dirty="0" err="1" smtClean="0">
                  <a:effectLst>
                    <a:outerShdw blurRad="38100" dist="38100" dir="2700000" algn="tl">
                      <a:srgbClr val="DDDDDD"/>
                    </a:outerShdw>
                  </a:effectLst>
                  <a:latin typeface="+mj-lt"/>
                </a:rPr>
                <a:t>q</a:t>
              </a:r>
              <a:r>
                <a:rPr lang="en-US" sz="1600" b="1" dirty="0" err="1" smtClean="0">
                  <a:effectLst>
                    <a:outerShdw blurRad="38100" dist="38100" dir="2700000" algn="tl">
                      <a:srgbClr val="DDDDDD"/>
                    </a:outerShdw>
                  </a:effectLst>
                  <a:latin typeface="Symbol" charset="2"/>
                </a:rPr>
                <a:t>D</a:t>
              </a:r>
              <a:r>
                <a:rPr lang="en-US" sz="1600" b="1" dirty="0" err="1" smtClean="0"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q</a:t>
              </a:r>
              <a:endParaRPr lang="en-GB" sz="1600" b="1" dirty="0">
                <a:effectLst>
                  <a:outerShdw blurRad="38100" dist="38100" dir="2700000" algn="tl">
                    <a:srgbClr val="DDDDDD"/>
                  </a:outerShdw>
                </a:effectLst>
              </a:endParaRPr>
            </a:p>
          </p:txBody>
        </p:sp>
        <p:sp>
          <p:nvSpPr>
            <p:cNvPr id="36" name="Text Box 23"/>
            <p:cNvSpPr txBox="1">
              <a:spLocks noChangeArrowheads="1"/>
            </p:cNvSpPr>
            <p:nvPr/>
          </p:nvSpPr>
          <p:spPr bwMode="auto">
            <a:xfrm>
              <a:off x="2465" y="2657"/>
              <a:ext cx="594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r>
                <a:rPr lang="en-US" sz="16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Symbol" charset="2"/>
                </a:rPr>
                <a:t>D</a:t>
              </a:r>
              <a:r>
                <a:rPr lang="en-US" sz="16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G</a:t>
              </a:r>
              <a:endParaRPr lang="en-GB" sz="1600" dirty="0">
                <a:solidFill>
                  <a:srgbClr val="FFFFFF"/>
                </a:solidFill>
                <a:effectLst>
                  <a:outerShdw blurRad="38100" dist="38100" dir="2700000" algn="tl">
                    <a:srgbClr val="DDDDDD"/>
                  </a:outerShdw>
                </a:effectLst>
              </a:endParaRPr>
            </a:p>
          </p:txBody>
        </p:sp>
        <p:sp>
          <p:nvSpPr>
            <p:cNvPr id="37" name="Text Box 24"/>
            <p:cNvSpPr txBox="1">
              <a:spLocks noChangeArrowheads="1"/>
            </p:cNvSpPr>
            <p:nvPr/>
          </p:nvSpPr>
          <p:spPr bwMode="auto">
            <a:xfrm>
              <a:off x="3059" y="1364"/>
              <a:ext cx="614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r>
                <a:rPr lang="en-US" sz="1600" b="1" dirty="0" err="1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L</a:t>
              </a:r>
              <a:r>
                <a:rPr lang="en-US" sz="1600" b="1" baseline="-25000" dirty="0" err="1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g</a:t>
              </a:r>
              <a:endParaRPr lang="en-GB" sz="1600" b="1" baseline="-25000" dirty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endParaRPr>
            </a:p>
          </p:txBody>
        </p:sp>
        <p:sp>
          <p:nvSpPr>
            <p:cNvPr id="38" name="Text Box 25"/>
            <p:cNvSpPr txBox="1">
              <a:spLocks noChangeArrowheads="1"/>
            </p:cNvSpPr>
            <p:nvPr/>
          </p:nvSpPr>
          <p:spPr bwMode="auto">
            <a:xfrm>
              <a:off x="1754" y="2109"/>
              <a:ext cx="711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r>
                <a:rPr lang="en-US" sz="1600" b="1" dirty="0" err="1" smtClean="0">
                  <a:effectLst>
                    <a:outerShdw blurRad="38100" dist="38100" dir="2700000" algn="tl">
                      <a:srgbClr val="DDDDDD"/>
                    </a:outerShdw>
                  </a:effectLst>
                  <a:latin typeface="Symbol" charset="2"/>
                  <a:cs typeface="Symbol" charset="2"/>
                </a:rPr>
                <a:t>S</a:t>
              </a:r>
              <a:r>
                <a:rPr lang="en-US" sz="1600" b="1" baseline="-25000" dirty="0" err="1" smtClean="0"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q</a:t>
              </a:r>
              <a:r>
                <a:rPr lang="en-US" sz="1600" b="1" dirty="0" err="1" smtClean="0"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L</a:t>
              </a:r>
              <a:r>
                <a:rPr lang="en-US" sz="1600" b="1" baseline="-25000" dirty="0" err="1" smtClean="0"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q</a:t>
              </a:r>
              <a:endParaRPr lang="en-GB" sz="1600" b="1" baseline="-25000" dirty="0">
                <a:effectLst>
                  <a:outerShdw blurRad="38100" dist="38100" dir="2700000" algn="tl">
                    <a:srgbClr val="DDDDDD"/>
                  </a:outerShdw>
                </a:effectLst>
              </a:endParaRPr>
            </a:p>
          </p:txBody>
        </p:sp>
        <p:sp>
          <p:nvSpPr>
            <p:cNvPr id="39" name="Text Box 26"/>
            <p:cNvSpPr txBox="1">
              <a:spLocks noChangeArrowheads="1"/>
            </p:cNvSpPr>
            <p:nvPr/>
          </p:nvSpPr>
          <p:spPr bwMode="auto">
            <a:xfrm>
              <a:off x="3675" y="2200"/>
              <a:ext cx="631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r>
                <a:rPr lang="en-US" sz="1600" b="1" dirty="0" err="1">
                  <a:solidFill>
                    <a:schemeClr val="tx1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Symbol" charset="2"/>
                </a:rPr>
                <a:t>d</a:t>
              </a:r>
              <a:r>
                <a:rPr lang="en-US" sz="1600" b="1" dirty="0" err="1">
                  <a:solidFill>
                    <a:schemeClr val="tx1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q</a:t>
              </a:r>
              <a:endParaRPr lang="en-GB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</a:endParaRPr>
            </a:p>
          </p:txBody>
        </p:sp>
        <p:graphicFrame>
          <p:nvGraphicFramePr>
            <p:cNvPr id="40" name="Object 27"/>
            <p:cNvGraphicFramePr>
              <a:graphicFrameLocks noChangeAspect="1"/>
            </p:cNvGraphicFramePr>
            <p:nvPr/>
          </p:nvGraphicFramePr>
          <p:xfrm>
            <a:off x="3409" y="2453"/>
            <a:ext cx="264" cy="272"/>
          </p:xfrm>
          <a:graphic>
            <a:graphicData uri="http://schemas.openxmlformats.org/presentationml/2006/ole">
              <p:oleObj spid="_x0000_s308226" name="Equation" r:id="rId5" imgW="419040" imgH="431640" progId="">
                <p:embed/>
              </p:oleObj>
            </a:graphicData>
          </a:graphic>
        </p:graphicFrame>
      </p:grpSp>
      <p:sp>
        <p:nvSpPr>
          <p:cNvPr id="32" name="TextBox 31"/>
          <p:cNvSpPr txBox="1"/>
          <p:nvPr/>
        </p:nvSpPr>
        <p:spPr>
          <a:xfrm>
            <a:off x="188257" y="5207605"/>
            <a:ext cx="611094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Impact of an </a:t>
            </a:r>
            <a:r>
              <a:rPr lang="en-US" b="1" dirty="0" err="1" smtClean="0">
                <a:solidFill>
                  <a:srgbClr val="0000FF"/>
                </a:solidFill>
                <a:latin typeface="Comic Sans MS"/>
                <a:cs typeface="Comic Sans MS"/>
              </a:rPr>
              <a:t>eRHIC</a:t>
            </a:r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: </a:t>
            </a:r>
          </a:p>
          <a:p>
            <a:r>
              <a:rPr lang="en-US" sz="1600" b="1" dirty="0" smtClean="0">
                <a:cs typeface="Symbol" charset="2"/>
              </a:rPr>
              <a:t>The </a:t>
            </a:r>
            <a:r>
              <a:rPr lang="en-US" sz="1600" b="1" dirty="0" err="1" smtClean="0">
                <a:cs typeface="Symbol" charset="2"/>
              </a:rPr>
              <a:t>x</a:t>
            </a:r>
            <a:r>
              <a:rPr lang="en-US" sz="1600" b="1" dirty="0" smtClean="0">
                <a:cs typeface="Symbol" charset="2"/>
              </a:rPr>
              <a:t>-range will be</a:t>
            </a:r>
            <a:r>
              <a:rPr lang="en-US" sz="1600" b="1" dirty="0" smtClean="0"/>
              <a:t> extended of three orders of magnitude, allowing an extremely precise measurement in the earlier poorly known area </a:t>
            </a:r>
            <a:endParaRPr lang="en-US" sz="1600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11188700" y="31877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grpSp>
        <p:nvGrpSpPr>
          <p:cNvPr id="44" name="Group 43"/>
          <p:cNvGrpSpPr/>
          <p:nvPr/>
        </p:nvGrpSpPr>
        <p:grpSpPr>
          <a:xfrm>
            <a:off x="47257" y="666018"/>
            <a:ext cx="2657843" cy="3621389"/>
            <a:chOff x="1028142" y="577712"/>
            <a:chExt cx="2657843" cy="3621389"/>
          </a:xfrm>
        </p:grpSpPr>
        <p:pic>
          <p:nvPicPr>
            <p:cNvPr id="45" name="Picture 4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  </a:ext>
              </a:extLst>
            </a:blip>
            <a:stretch>
              <a:fillRect/>
            </a:stretch>
          </p:blipFill>
          <p:spPr>
            <a:xfrm>
              <a:off x="1028142" y="577712"/>
              <a:ext cx="2425250" cy="3415845"/>
            </a:xfrm>
            <a:prstGeom prst="rect">
              <a:avLst/>
            </a:prstGeom>
          </p:spPr>
        </p:pic>
        <p:sp>
          <p:nvSpPr>
            <p:cNvPr id="46" name="TextBox 45"/>
            <p:cNvSpPr txBox="1"/>
            <p:nvPr/>
          </p:nvSpPr>
          <p:spPr>
            <a:xfrm>
              <a:off x="1277190" y="3829769"/>
              <a:ext cx="2408795" cy="369332"/>
            </a:xfrm>
            <a:prstGeom prst="rect">
              <a:avLst/>
            </a:prstGeom>
            <a:noFill/>
          </p:spPr>
          <p:txBody>
            <a:bodyPr wrap="none" rtlCol="0">
              <a:prstTxWarp prst="textArchUp">
                <a:avLst/>
              </a:prstTxWarp>
              <a:spAutoFit/>
            </a:bodyPr>
            <a:lstStyle/>
            <a:p>
              <a:r>
                <a:rPr lang="en-US" b="1" dirty="0" smtClean="0">
                  <a:solidFill>
                    <a:srgbClr val="C90000"/>
                  </a:solidFill>
                </a:rPr>
                <a:t>The Spin Sum Rule</a:t>
              </a:r>
              <a:endParaRPr lang="en-US" b="1" dirty="0">
                <a:solidFill>
                  <a:srgbClr val="C90000"/>
                </a:solidFill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1239058" y="3324841"/>
              <a:ext cx="153055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8000"/>
                  </a:solidFill>
                </a:rPr>
                <a:t>The Holy </a:t>
              </a:r>
              <a:r>
                <a:rPr lang="en-US" b="1" dirty="0" smtClean="0">
                  <a:solidFill>
                    <a:srgbClr val="008000"/>
                  </a:solidFill>
                </a:rPr>
                <a:t>Grail</a:t>
              </a:r>
              <a:endParaRPr lang="en-US" b="1" dirty="0">
                <a:solidFill>
                  <a:srgbClr val="008000"/>
                </a:solidFill>
              </a:endParaRPr>
            </a:p>
          </p:txBody>
        </p:sp>
      </p:grpSp>
      <p:grpSp>
        <p:nvGrpSpPr>
          <p:cNvPr id="48" name="Gruppierung 40"/>
          <p:cNvGrpSpPr/>
          <p:nvPr/>
        </p:nvGrpSpPr>
        <p:grpSpPr>
          <a:xfrm>
            <a:off x="2741243" y="809570"/>
            <a:ext cx="6095325" cy="3259593"/>
            <a:chOff x="221268" y="736777"/>
            <a:chExt cx="6095325" cy="3383541"/>
          </a:xfrm>
        </p:grpSpPr>
        <p:sp>
          <p:nvSpPr>
            <p:cNvPr id="49" name="Abgerundetes Rechteck 10"/>
            <p:cNvSpPr/>
            <p:nvPr/>
          </p:nvSpPr>
          <p:spPr>
            <a:xfrm>
              <a:off x="221268" y="736777"/>
              <a:ext cx="6095325" cy="3383541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 dirty="0">
                <a:solidFill>
                  <a:schemeClr val="tx1"/>
                </a:solidFill>
                <a:latin typeface="Comic Sans MS"/>
                <a:cs typeface="Comic Sans MS"/>
              </a:endParaRPr>
            </a:p>
          </p:txBody>
        </p:sp>
        <p:pic>
          <p:nvPicPr>
            <p:cNvPr id="50" name="Picture 27" descr="uli_nucleon"/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229919" y="842963"/>
              <a:ext cx="971572" cy="842963"/>
            </a:xfrm>
            <a:prstGeom prst="rect">
              <a:avLst/>
            </a:prstGeom>
            <a:noFill/>
          </p:spPr>
        </p:pic>
        <p:sp>
          <p:nvSpPr>
            <p:cNvPr id="51" name="Textfeld 13"/>
            <p:cNvSpPr txBox="1"/>
            <p:nvPr/>
          </p:nvSpPr>
          <p:spPr>
            <a:xfrm>
              <a:off x="1293385" y="1036928"/>
              <a:ext cx="1644401" cy="415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000000"/>
                  </a:solidFill>
                  <a:latin typeface="Comic Sans MS"/>
                  <a:cs typeface="Comic Sans MS"/>
                </a:rPr>
                <a:t>spin physics</a:t>
              </a:r>
              <a:endParaRPr lang="en-US" sz="2000" b="1" dirty="0">
                <a:solidFill>
                  <a:srgbClr val="000000"/>
                </a:solidFill>
                <a:latin typeface="Comic Sans MS"/>
                <a:cs typeface="Comic Sans MS"/>
              </a:endParaRPr>
            </a:p>
          </p:txBody>
        </p:sp>
        <p:grpSp>
          <p:nvGrpSpPr>
            <p:cNvPr id="52" name="Gruppierung 7"/>
            <p:cNvGrpSpPr/>
            <p:nvPr/>
          </p:nvGrpSpPr>
          <p:grpSpPr>
            <a:xfrm>
              <a:off x="409549" y="1735367"/>
              <a:ext cx="670192" cy="524904"/>
              <a:chOff x="171450" y="2291391"/>
              <a:chExt cx="822748" cy="698500"/>
            </a:xfrm>
          </p:grpSpPr>
          <p:pic>
            <p:nvPicPr>
              <p:cNvPr id="59" name="Bild 15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71450" y="2291391"/>
                <a:ext cx="495300" cy="698500"/>
              </a:xfrm>
              <a:prstGeom prst="rect">
                <a:avLst/>
              </a:prstGeom>
            </p:spPr>
          </p:pic>
          <p:sp>
            <p:nvSpPr>
              <p:cNvPr id="60" name="Textfeld 16"/>
              <p:cNvSpPr txBox="1"/>
              <p:nvPr/>
            </p:nvSpPr>
            <p:spPr>
              <a:xfrm>
                <a:off x="809532" y="2390176"/>
                <a:ext cx="18466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1400" b="1" dirty="0">
                  <a:latin typeface="Comic Sans MS"/>
                  <a:cs typeface="Comic Sans MS"/>
                </a:endParaRPr>
              </a:p>
            </p:txBody>
          </p:sp>
        </p:grpSp>
        <p:sp>
          <p:nvSpPr>
            <p:cNvPr id="53" name="Textfeld 17"/>
            <p:cNvSpPr txBox="1"/>
            <p:nvPr/>
          </p:nvSpPr>
          <p:spPr>
            <a:xfrm>
              <a:off x="832745" y="1797731"/>
              <a:ext cx="5483847" cy="6070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600" dirty="0" smtClean="0">
                  <a:latin typeface="Comic Sans MS"/>
                  <a:cs typeface="Comic Sans MS"/>
                </a:rPr>
                <a:t>what is the polarization of gluons </a:t>
              </a:r>
              <a:r>
                <a:rPr lang="en-US" sz="1600" dirty="0" smtClean="0">
                  <a:latin typeface="Comic Sans MS"/>
                  <a:cs typeface="Comic Sans MS"/>
                </a:rPr>
                <a:t>at small </a:t>
              </a:r>
              <a:r>
                <a:rPr lang="en-US" sz="1600" dirty="0" err="1" smtClean="0">
                  <a:latin typeface="Comic Sans MS"/>
                  <a:cs typeface="Comic Sans MS"/>
                </a:rPr>
                <a:t>x</a:t>
              </a:r>
              <a:r>
                <a:rPr lang="en-US" sz="1600" dirty="0" smtClean="0">
                  <a:latin typeface="Comic Sans MS"/>
                  <a:cs typeface="Comic Sans MS"/>
                </a:rPr>
                <a:t> where they are most abundant</a:t>
              </a:r>
            </a:p>
          </p:txBody>
        </p:sp>
        <p:grpSp>
          <p:nvGrpSpPr>
            <p:cNvPr id="54" name="Gruppierung 7"/>
            <p:cNvGrpSpPr/>
            <p:nvPr/>
          </p:nvGrpSpPr>
          <p:grpSpPr>
            <a:xfrm>
              <a:off x="409549" y="2640421"/>
              <a:ext cx="670192" cy="524904"/>
              <a:chOff x="171450" y="2291391"/>
              <a:chExt cx="822748" cy="698500"/>
            </a:xfrm>
          </p:grpSpPr>
          <p:pic>
            <p:nvPicPr>
              <p:cNvPr id="57" name="Bild 20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71450" y="2291391"/>
                <a:ext cx="495300" cy="698500"/>
              </a:xfrm>
              <a:prstGeom prst="rect">
                <a:avLst/>
              </a:prstGeom>
            </p:spPr>
          </p:pic>
          <p:sp>
            <p:nvSpPr>
              <p:cNvPr id="58" name="Textfeld 21"/>
              <p:cNvSpPr txBox="1"/>
              <p:nvPr/>
            </p:nvSpPr>
            <p:spPr>
              <a:xfrm>
                <a:off x="809532" y="2390176"/>
                <a:ext cx="18466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1400" b="1" dirty="0">
                  <a:latin typeface="Comic Sans MS"/>
                  <a:cs typeface="Comic Sans MS"/>
                </a:endParaRPr>
              </a:p>
            </p:txBody>
          </p:sp>
        </p:grpSp>
        <p:sp>
          <p:nvSpPr>
            <p:cNvPr id="55" name="Textfeld 22"/>
            <p:cNvSpPr txBox="1"/>
            <p:nvPr/>
          </p:nvSpPr>
          <p:spPr>
            <a:xfrm>
              <a:off x="832745" y="2679702"/>
              <a:ext cx="5483848" cy="6070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600" dirty="0" smtClean="0">
                  <a:latin typeface="Comic Sans MS"/>
                  <a:cs typeface="Comic Sans MS"/>
                </a:rPr>
                <a:t>what is the flavor decomposition </a:t>
              </a:r>
              <a:r>
                <a:rPr lang="en-US" sz="1600" dirty="0" smtClean="0">
                  <a:latin typeface="Comic Sans MS"/>
                  <a:cs typeface="Comic Sans MS"/>
                </a:rPr>
                <a:t>of the polarized sea depending on </a:t>
              </a:r>
              <a:r>
                <a:rPr lang="en-US" sz="1600" dirty="0" err="1" smtClean="0">
                  <a:latin typeface="Comic Sans MS"/>
                  <a:cs typeface="Comic Sans MS"/>
                </a:rPr>
                <a:t>x</a:t>
              </a:r>
              <a:endParaRPr lang="en-US" sz="1600" dirty="0" smtClean="0">
                <a:latin typeface="Comic Sans MS"/>
                <a:cs typeface="Comic Sans MS"/>
              </a:endParaRPr>
            </a:p>
          </p:txBody>
        </p:sp>
        <p:sp>
          <p:nvSpPr>
            <p:cNvPr id="56" name="Textfeld 23"/>
            <p:cNvSpPr txBox="1"/>
            <p:nvPr/>
          </p:nvSpPr>
          <p:spPr>
            <a:xfrm>
              <a:off x="386245" y="3599006"/>
              <a:ext cx="5930348" cy="3514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600" b="1" dirty="0" smtClean="0">
                  <a:solidFill>
                    <a:srgbClr val="FF0000"/>
                  </a:solidFill>
                  <a:latin typeface="Comic Sans MS"/>
                  <a:cs typeface="Comic Sans MS"/>
                </a:rPr>
                <a:t>determine quark and gluon </a:t>
              </a:r>
              <a:r>
                <a:rPr lang="en-US" sz="1600" b="1" dirty="0" err="1" smtClean="0">
                  <a:solidFill>
                    <a:srgbClr val="FF0000"/>
                  </a:solidFill>
                  <a:latin typeface="Comic Sans MS"/>
                  <a:cs typeface="Comic Sans MS"/>
                </a:rPr>
                <a:t>contributionsto</a:t>
              </a:r>
              <a:r>
                <a:rPr lang="en-US" sz="1600" b="1" dirty="0" smtClean="0">
                  <a:solidFill>
                    <a:srgbClr val="FF0000"/>
                  </a:solidFill>
                  <a:latin typeface="Comic Sans MS"/>
                  <a:cs typeface="Comic Sans MS"/>
                </a:rPr>
                <a:t> </a:t>
              </a:r>
              <a:r>
                <a:rPr lang="en-US" sz="1600" b="1" dirty="0" smtClean="0">
                  <a:solidFill>
                    <a:srgbClr val="FF0000"/>
                  </a:solidFill>
                  <a:latin typeface="Comic Sans MS"/>
                  <a:cs typeface="Comic Sans MS"/>
                </a:rPr>
                <a:t>the proton spin</a:t>
              </a:r>
              <a:endParaRPr lang="en-US" sz="1600" b="1" dirty="0">
                <a:solidFill>
                  <a:srgbClr val="FF0000"/>
                </a:solidFill>
                <a:latin typeface="Comic Sans MS"/>
                <a:cs typeface="Comic Sans MS"/>
              </a:endParaRPr>
            </a:p>
          </p:txBody>
        </p:sp>
      </p:grpSp>
      <p:sp>
        <p:nvSpPr>
          <p:cNvPr id="61" name="TextBox 60"/>
          <p:cNvSpPr txBox="1"/>
          <p:nvPr/>
        </p:nvSpPr>
        <p:spPr>
          <a:xfrm>
            <a:off x="2413009" y="4093697"/>
            <a:ext cx="25070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“Helicity sum rule”</a:t>
            </a:r>
            <a:endParaRPr lang="en-US" dirty="0"/>
          </a:p>
        </p:txBody>
      </p:sp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831428343"/>
              </p:ext>
            </p:extLst>
          </p:nvPr>
        </p:nvGraphicFramePr>
        <p:xfrm>
          <a:off x="2618326" y="4487395"/>
          <a:ext cx="3873500" cy="533400"/>
        </p:xfrm>
        <a:graphic>
          <a:graphicData uri="http://schemas.openxmlformats.org/presentationml/2006/ole">
            <p:oleObj spid="_x0000_s308229" name="Equation" r:id="rId9" imgW="3873500" imgH="533400" progId="">
              <p:embed/>
            </p:oleObj>
          </a:graphicData>
        </a:graphic>
      </p:graphicFrame>
      <p:sp>
        <p:nvSpPr>
          <p:cNvPr id="63" name="AutoShape 9"/>
          <p:cNvSpPr>
            <a:spLocks noChangeAspect="1"/>
          </p:cNvSpPr>
          <p:nvPr/>
        </p:nvSpPr>
        <p:spPr bwMode="auto">
          <a:xfrm rot="5400000">
            <a:off x="4845588" y="4758330"/>
            <a:ext cx="96838" cy="582613"/>
          </a:xfrm>
          <a:prstGeom prst="rightBrace">
            <a:avLst>
              <a:gd name="adj1" fmla="val 50137"/>
              <a:gd name="adj2" fmla="val 50000"/>
            </a:avLst>
          </a:prstGeom>
          <a:noFill/>
          <a:ln w="317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sp>
        <p:nvSpPr>
          <p:cNvPr id="64" name="AutoShape 9"/>
          <p:cNvSpPr>
            <a:spLocks noChangeAspect="1"/>
          </p:cNvSpPr>
          <p:nvPr/>
        </p:nvSpPr>
        <p:spPr bwMode="auto">
          <a:xfrm rot="5400000">
            <a:off x="6081721" y="4715998"/>
            <a:ext cx="96838" cy="582613"/>
          </a:xfrm>
          <a:prstGeom prst="rightBrace">
            <a:avLst>
              <a:gd name="adj1" fmla="val 50137"/>
              <a:gd name="adj2" fmla="val 50000"/>
            </a:avLst>
          </a:prstGeom>
          <a:noFill/>
          <a:ln w="317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4334943" y="5118162"/>
            <a:ext cx="10381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total </a:t>
            </a:r>
            <a:r>
              <a:rPr lang="en-US" sz="1200" dirty="0" err="1" smtClean="0">
                <a:solidFill>
                  <a:srgbClr val="FF0000"/>
                </a:solidFill>
              </a:rPr>
              <a:t>u+d+s</a:t>
            </a:r>
            <a:endParaRPr lang="en-US" sz="1200" dirty="0" smtClean="0">
              <a:solidFill>
                <a:srgbClr val="FF0000"/>
              </a:solidFill>
            </a:endParaRPr>
          </a:p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quark spin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5672676" y="5092762"/>
            <a:ext cx="9433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3366FF"/>
                </a:solidFill>
              </a:rPr>
              <a:t>angular </a:t>
            </a:r>
          </a:p>
          <a:p>
            <a:pPr algn="ctr"/>
            <a:r>
              <a:rPr lang="en-US" sz="1200" dirty="0" smtClean="0">
                <a:solidFill>
                  <a:srgbClr val="3366FF"/>
                </a:solidFill>
              </a:rPr>
              <a:t>momentum</a:t>
            </a:r>
          </a:p>
        </p:txBody>
      </p:sp>
      <p:sp>
        <p:nvSpPr>
          <p:cNvPr id="67" name="AutoShape 9"/>
          <p:cNvSpPr>
            <a:spLocks noChangeAspect="1"/>
          </p:cNvSpPr>
          <p:nvPr/>
        </p:nvSpPr>
        <p:spPr bwMode="auto">
          <a:xfrm rot="5400000" flipH="1">
            <a:off x="5380742" y="4424788"/>
            <a:ext cx="101814" cy="303232"/>
          </a:xfrm>
          <a:prstGeom prst="rightBrace">
            <a:avLst>
              <a:gd name="adj1" fmla="val 50137"/>
              <a:gd name="adj2" fmla="val 50000"/>
            </a:avLst>
          </a:prstGeom>
          <a:noFill/>
          <a:ln w="317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5164675" y="4076763"/>
            <a:ext cx="5500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008000"/>
                </a:solidFill>
              </a:rPr>
              <a:t>gluon</a:t>
            </a:r>
          </a:p>
          <a:p>
            <a:pPr algn="ctr"/>
            <a:r>
              <a:rPr lang="en-US" sz="1200" dirty="0" smtClean="0">
                <a:solidFill>
                  <a:srgbClr val="008000"/>
                </a:solidFill>
              </a:rPr>
              <a:t>spin</a:t>
            </a:r>
            <a:endParaRPr lang="en-US" sz="1200" dirty="0">
              <a:solidFill>
                <a:srgbClr val="008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2" grpId="0"/>
      <p:bldP spid="61" grpId="0"/>
      <p:bldP spid="63" grpId="0" animBg="1"/>
      <p:bldP spid="64" grpId="0" animBg="1"/>
      <p:bldP spid="65" grpId="0"/>
      <p:bldP spid="66" grpId="0"/>
      <p:bldP spid="67" grpId="0" animBg="1"/>
      <p:bldP spid="6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 dirty="0"/>
          </a:p>
        </p:txBody>
      </p:sp>
      <p:pic>
        <p:nvPicPr>
          <p:cNvPr id="3" name="Bild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t="9840" r="6428" b="3516"/>
          <a:stretch/>
        </p:blipFill>
        <p:spPr>
          <a:xfrm>
            <a:off x="199903" y="681038"/>
            <a:ext cx="8080878" cy="5611932"/>
          </a:xfrm>
          <a:prstGeom prst="rect">
            <a:avLst/>
          </a:prstGeom>
        </p:spPr>
      </p:pic>
      <p:sp>
        <p:nvSpPr>
          <p:cNvPr id="4" name="Titel 1"/>
          <p:cNvSpPr txBox="1">
            <a:spLocks/>
          </p:cNvSpPr>
          <p:nvPr/>
        </p:nvSpPr>
        <p:spPr>
          <a:xfrm>
            <a:off x="1160019" y="-116510"/>
            <a:ext cx="7313613" cy="634852"/>
          </a:xfrm>
          <a:prstGeom prst="rect">
            <a:avLst/>
          </a:prstGeom>
          <a:scene3d>
            <a:camera prst="orthographicFront"/>
            <a:lightRig rig="chilly" dir="t"/>
          </a:scene3d>
          <a:sp3d extrusionH="12700">
            <a:extrusionClr>
              <a:schemeClr val="bg1"/>
            </a:extrusionClr>
          </a:sp3d>
        </p:spPr>
        <p:txBody>
          <a:bodyPr vert="horz" lIns="91440" tIns="45720" rIns="91440" bIns="45720" rtlCol="0" anchor="b">
            <a:noAutofit/>
            <a:sp3d extrusionH="12700">
              <a:extrusionClr>
                <a:schemeClr val="bg1"/>
              </a:extrusion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ts val="56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600" b="1" i="0" u="none" strike="noStrike" kern="1200" cap="none" spc="0" normalizeH="0" baseline="0" noProof="0" dirty="0">
              <a:ln>
                <a:noFill/>
              </a:ln>
              <a:gradFill>
                <a:gsLst>
                  <a:gs pos="50000">
                    <a:schemeClr val="tx1">
                      <a:lumMod val="65000"/>
                      <a:lumOff val="3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5400000" scaled="0"/>
              </a:gradFill>
              <a:effectLst>
                <a:outerShdw blurRad="50800" dist="38100" dir="2700000" algn="br">
                  <a:srgbClr val="000000">
                    <a:alpha val="43000"/>
                  </a:srgbClr>
                </a:outerShdw>
              </a:effectLst>
              <a:uLnTx/>
              <a:uFillTx/>
              <a:latin typeface="Comic Sans MS"/>
              <a:ea typeface="+mj-ea"/>
              <a:cs typeface="Comic Sans MS"/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2766004" y="6106299"/>
            <a:ext cx="35877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lowest x so far </a:t>
            </a:r>
            <a:r>
              <a:rPr lang="en-US" sz="1400" b="1" dirty="0" smtClean="0">
                <a:solidFill>
                  <a:srgbClr val="0000FF"/>
                </a:solidFill>
              </a:rPr>
              <a:t>4.6 x10</a:t>
            </a:r>
            <a:r>
              <a:rPr lang="en-US" sz="1400" b="1" baseline="30000" dirty="0" smtClean="0">
                <a:solidFill>
                  <a:srgbClr val="0000FF"/>
                </a:solidFill>
              </a:rPr>
              <a:t>-3</a:t>
            </a:r>
            <a:r>
              <a:rPr lang="en-US" sz="1400" dirty="0">
                <a:solidFill>
                  <a:srgbClr val="0000FF"/>
                </a:solidFill>
              </a:rPr>
              <a:t> </a:t>
            </a:r>
            <a:r>
              <a:rPr lang="en-US" sz="1400" dirty="0" smtClean="0">
                <a:solidFill>
                  <a:srgbClr val="0000FF"/>
                </a:solidFill>
              </a:rPr>
              <a:t>COMPASS </a:t>
            </a:r>
            <a:endParaRPr lang="en-US" sz="1400" baseline="30000" dirty="0" smtClean="0">
              <a:solidFill>
                <a:srgbClr val="0000FF"/>
              </a:solidFill>
            </a:endParaRPr>
          </a:p>
        </p:txBody>
      </p:sp>
      <p:cxnSp>
        <p:nvCxnSpPr>
          <p:cNvPr id="10" name="Gerade Verbindung mit Pfeil 10"/>
          <p:cNvCxnSpPr/>
          <p:nvPr/>
        </p:nvCxnSpPr>
        <p:spPr>
          <a:xfrm rot="5400000" flipH="1" flipV="1">
            <a:off x="4027667" y="5726607"/>
            <a:ext cx="499163" cy="361823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feld 11"/>
          <p:cNvSpPr txBox="1"/>
          <p:nvPr/>
        </p:nvSpPr>
        <p:spPr>
          <a:xfrm>
            <a:off x="3771900" y="668892"/>
            <a:ext cx="2185020" cy="815608"/>
          </a:xfrm>
          <a:prstGeom prst="rect">
            <a:avLst/>
          </a:prstGeom>
          <a:solidFill>
            <a:srgbClr val="FFF7ED"/>
          </a:solidFill>
          <a:ln>
            <a:solidFill>
              <a:srgbClr val="FFFF66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/>
              <a:t>RHIC pp data</a:t>
            </a:r>
          </a:p>
          <a:p>
            <a:pPr algn="ctr"/>
            <a:r>
              <a:rPr lang="en-US" sz="1100" b="1" dirty="0" smtClean="0"/>
              <a:t>constraining </a:t>
            </a:r>
            <a:r>
              <a:rPr lang="en-US" sz="1100" b="1" dirty="0" err="1" smtClean="0"/>
              <a:t>Δg(x</a:t>
            </a:r>
            <a:r>
              <a:rPr lang="en-US" sz="1100" b="1" dirty="0" smtClean="0"/>
              <a:t>)</a:t>
            </a:r>
          </a:p>
          <a:p>
            <a:pPr algn="ctr">
              <a:spcAft>
                <a:spcPts val="600"/>
              </a:spcAft>
            </a:pPr>
            <a:r>
              <a:rPr lang="en-US" sz="1100" dirty="0" smtClean="0"/>
              <a:t>in approx. </a:t>
            </a:r>
            <a:r>
              <a:rPr lang="en-US" sz="1100" b="1" dirty="0" smtClean="0">
                <a:solidFill>
                  <a:srgbClr val="FF0000"/>
                </a:solidFill>
              </a:rPr>
              <a:t>0.05 &lt; </a:t>
            </a:r>
            <a:r>
              <a:rPr lang="en-US" sz="1100" b="1" dirty="0" err="1" smtClean="0">
                <a:solidFill>
                  <a:srgbClr val="FF0000"/>
                </a:solidFill>
              </a:rPr>
              <a:t>x</a:t>
            </a:r>
            <a:r>
              <a:rPr lang="en-US" sz="1100" b="1" dirty="0" smtClean="0">
                <a:solidFill>
                  <a:srgbClr val="FF0000"/>
                </a:solidFill>
              </a:rPr>
              <a:t> &lt;0.2</a:t>
            </a:r>
          </a:p>
          <a:p>
            <a:pPr algn="ctr"/>
            <a:r>
              <a:rPr lang="en-US" sz="900" dirty="0" smtClean="0"/>
              <a:t>data plotted at </a:t>
            </a:r>
            <a:r>
              <a:rPr lang="en-US" sz="900" dirty="0" err="1" smtClean="0"/>
              <a:t>x</a:t>
            </a:r>
            <a:r>
              <a:rPr lang="en-US" sz="900" baseline="-25000" dirty="0" err="1" smtClean="0"/>
              <a:t>T</a:t>
            </a:r>
            <a:r>
              <a:rPr lang="en-US" sz="900" dirty="0" smtClean="0"/>
              <a:t>=2p</a:t>
            </a:r>
            <a:r>
              <a:rPr lang="en-US" sz="900" baseline="-25000" dirty="0" smtClean="0"/>
              <a:t>T</a:t>
            </a:r>
            <a:r>
              <a:rPr lang="en-US" sz="900" dirty="0" smtClean="0"/>
              <a:t>/√S</a:t>
            </a:r>
            <a:endParaRPr lang="en-US" sz="900" dirty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18" name="Pfeil nach links 15"/>
          <p:cNvSpPr/>
          <p:nvPr/>
        </p:nvSpPr>
        <p:spPr>
          <a:xfrm>
            <a:off x="1388756" y="5548065"/>
            <a:ext cx="2866421" cy="151462"/>
          </a:xfrm>
          <a:prstGeom prst="leftArrow">
            <a:avLst>
              <a:gd name="adj1" fmla="val 50000"/>
              <a:gd name="adj2" fmla="val 72856"/>
            </a:avLst>
          </a:prstGeom>
          <a:gradFill flip="none" rotWithShape="1">
            <a:gsLst>
              <a:gs pos="39000">
                <a:srgbClr val="FF0000"/>
              </a:gs>
              <a:gs pos="100000">
                <a:srgbClr val="FFFFFF"/>
              </a:gs>
            </a:gsLst>
            <a:lin ang="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9" name="Textfeld 16"/>
          <p:cNvSpPr txBox="1"/>
          <p:nvPr/>
        </p:nvSpPr>
        <p:spPr>
          <a:xfrm>
            <a:off x="116436" y="6156144"/>
            <a:ext cx="2499548" cy="692497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/>
              <a:t>eRHIC</a:t>
            </a:r>
            <a:r>
              <a:rPr lang="en-US" sz="1400" b="1" dirty="0" smtClean="0"/>
              <a:t> extends x coverage</a:t>
            </a:r>
          </a:p>
          <a:p>
            <a:pPr algn="ctr"/>
            <a:r>
              <a:rPr lang="en-US" sz="1400" b="1" dirty="0" smtClean="0"/>
              <a:t>by up to 2 decades </a:t>
            </a:r>
          </a:p>
          <a:p>
            <a:pPr algn="ctr"/>
            <a:r>
              <a:rPr lang="en-US" sz="1100" dirty="0" smtClean="0"/>
              <a:t>(at Q</a:t>
            </a:r>
            <a:r>
              <a:rPr lang="en-US" sz="1100" baseline="30000" dirty="0" smtClean="0"/>
              <a:t>2</a:t>
            </a:r>
            <a:r>
              <a:rPr lang="en-US" sz="1100" dirty="0" smtClean="0"/>
              <a:t>=1 GeV</a:t>
            </a:r>
            <a:r>
              <a:rPr lang="en-US" sz="1100" baseline="30000" dirty="0" smtClean="0"/>
              <a:t>2</a:t>
            </a:r>
            <a:r>
              <a:rPr lang="en-US" sz="1100" dirty="0" smtClean="0"/>
              <a:t>) </a:t>
            </a:r>
            <a:endParaRPr lang="en-US" sz="1400" dirty="0"/>
          </a:p>
        </p:txBody>
      </p:sp>
      <p:sp>
        <p:nvSpPr>
          <p:cNvPr id="20" name="Pfeil nach links 6"/>
          <p:cNvSpPr/>
          <p:nvPr/>
        </p:nvSpPr>
        <p:spPr>
          <a:xfrm rot="5400000">
            <a:off x="3781869" y="3905756"/>
            <a:ext cx="2341147" cy="183918"/>
          </a:xfrm>
          <a:prstGeom prst="leftArrow">
            <a:avLst>
              <a:gd name="adj1" fmla="val 50000"/>
              <a:gd name="adj2" fmla="val 72856"/>
            </a:avLst>
          </a:prstGeom>
          <a:gradFill flip="none" rotWithShape="1">
            <a:gsLst>
              <a:gs pos="39000">
                <a:srgbClr val="0000FF"/>
              </a:gs>
              <a:gs pos="100000">
                <a:srgbClr val="FFFFFF"/>
              </a:gs>
            </a:gsLst>
            <a:lin ang="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feld 7"/>
          <p:cNvSpPr txBox="1"/>
          <p:nvPr/>
        </p:nvSpPr>
        <p:spPr>
          <a:xfrm>
            <a:off x="4607277" y="1756738"/>
            <a:ext cx="1765870" cy="338554"/>
          </a:xfrm>
          <a:prstGeom prst="rect">
            <a:avLst/>
          </a:prstGeom>
          <a:solidFill>
            <a:srgbClr val="0000FF">
              <a:alpha val="25000"/>
            </a:srgbClr>
          </a:solidFill>
          <a:ln w="28575">
            <a:solidFill>
              <a:srgbClr val="0000FF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likewise for Q</a:t>
            </a:r>
            <a:r>
              <a:rPr lang="en-US" sz="1600" b="1" baseline="30000" dirty="0" smtClean="0"/>
              <a:t>2</a:t>
            </a:r>
            <a:r>
              <a:rPr lang="en-US" sz="1400" dirty="0" smtClean="0"/>
              <a:t>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 dirty="0"/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US" sz="3200" dirty="0" smtClean="0">
                <a:solidFill>
                  <a:srgbClr val="FF0000"/>
                </a:solidFill>
                <a:effectLst>
                  <a:outerShdw blurRad="50800" dist="38100" dir="2700000" algn="br">
                    <a:srgbClr val="000000">
                      <a:alpha val="43000"/>
                    </a:srgbClr>
                  </a:outerShdw>
                  <a:reflection stA="50000" endPos="50000" dist="12700" dir="5400000" sy="-100000" algn="bl" rotWithShape="0"/>
                </a:effectLst>
                <a:latin typeface="Comic Sans MS"/>
                <a:cs typeface="Comic Sans MS"/>
              </a:rPr>
              <a:t>present </a:t>
            </a:r>
            <a:r>
              <a:rPr lang="en-US" sz="3200" dirty="0" err="1" smtClean="0">
                <a:solidFill>
                  <a:srgbClr val="FF0000"/>
                </a:solidFill>
                <a:effectLst>
                  <a:outerShdw blurRad="50800" dist="38100" dir="2700000" algn="br">
                    <a:srgbClr val="000000">
                      <a:alpha val="43000"/>
                    </a:srgbClr>
                  </a:outerShdw>
                  <a:reflection stA="50000" endPos="50000" dist="12700" dir="5400000" sy="-100000" algn="bl" rotWithShape="0"/>
                </a:effectLst>
                <a:latin typeface="Comic Sans MS"/>
                <a:cs typeface="Comic Sans MS"/>
              </a:rPr>
              <a:t>vs</a:t>
            </a:r>
            <a:r>
              <a:rPr lang="en-US" sz="3200" dirty="0" smtClean="0">
                <a:solidFill>
                  <a:srgbClr val="FF0000"/>
                </a:solidFill>
                <a:effectLst>
                  <a:outerShdw blurRad="50800" dist="38100" dir="2700000" algn="br">
                    <a:srgbClr val="000000">
                      <a:alpha val="43000"/>
                    </a:srgbClr>
                  </a:outerShdw>
                  <a:reflection stA="50000" endPos="50000" dist="12700" dir="5400000" sy="-100000" algn="bl" rotWithShape="0"/>
                </a:effectLst>
                <a:latin typeface="Comic Sans MS"/>
                <a:cs typeface="Comic Sans MS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effectLst>
                  <a:outerShdw blurRad="50800" dist="38100" dir="2700000" algn="br">
                    <a:srgbClr val="000000">
                      <a:alpha val="43000"/>
                    </a:srgbClr>
                  </a:outerShdw>
                  <a:reflection stA="50000" endPos="50000" dist="12700" dir="5400000" sy="-100000" algn="bl" rotWithShape="0"/>
                </a:effectLst>
                <a:latin typeface="Comic Sans MS"/>
                <a:cs typeface="Comic Sans MS"/>
              </a:rPr>
              <a:t>eRHIC</a:t>
            </a:r>
            <a:r>
              <a:rPr lang="en-US" sz="3200" dirty="0" smtClean="0">
                <a:solidFill>
                  <a:srgbClr val="FF0000"/>
                </a:solidFill>
                <a:effectLst>
                  <a:outerShdw blurRad="50800" dist="38100" dir="2700000" algn="br">
                    <a:srgbClr val="000000">
                      <a:alpha val="43000"/>
                    </a:srgbClr>
                  </a:outerShdw>
                  <a:reflection stA="50000" endPos="50000" dist="12700" dir="5400000" sy="-100000" algn="bl" rotWithShape="0"/>
                </a:effectLst>
                <a:latin typeface="Comic Sans MS"/>
                <a:cs typeface="Comic Sans MS"/>
              </a:rPr>
              <a:t> kinematic coverage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6" name="Rounded Rectangle 15"/>
          <p:cNvSpPr/>
          <p:nvPr/>
        </p:nvSpPr>
        <p:spPr>
          <a:xfrm rot="2195036">
            <a:off x="5960530" y="1847269"/>
            <a:ext cx="356513" cy="4195223"/>
          </a:xfrm>
          <a:prstGeom prst="roundRect">
            <a:avLst>
              <a:gd name="adj" fmla="val 50000"/>
            </a:avLst>
          </a:prstGeom>
          <a:solidFill>
            <a:srgbClr val="FFFF00">
              <a:alpha val="30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ounded Rectangle 25"/>
          <p:cNvSpPr/>
          <p:nvPr/>
        </p:nvSpPr>
        <p:spPr>
          <a:xfrm rot="5400000">
            <a:off x="6737512" y="544929"/>
            <a:ext cx="356513" cy="1943100"/>
          </a:xfrm>
          <a:prstGeom prst="roundRect">
            <a:avLst>
              <a:gd name="adj" fmla="val 50000"/>
            </a:avLst>
          </a:prstGeom>
          <a:solidFill>
            <a:srgbClr val="FFFF00">
              <a:alpha val="30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918134967"/>
      </p:ext>
    </p:extLst>
  </p:cSld>
  <p:clrMapOvr>
    <a:masterClrMapping/>
  </p:clrMapOvr>
  <mc:AlternateContent>
    <mc:Choice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c="http://schemas.openxmlformats.org/markup-compatibility/2006" xmlns:mv="urn:schemas-microsoft-com:mac:vml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6" presetClass="emp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6" presetClass="emp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2000" fill="hold"/>
                                        <p:tgtEl>
                                          <p:spTgt spid="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1"/>
      <p:bldP spid="11" grpId="1" animBg="1"/>
      <p:bldP spid="18" grpId="0" animBg="1"/>
      <p:bldP spid="18" grpId="1" animBg="1"/>
      <p:bldP spid="19" grpId="0" animBg="1"/>
      <p:bldP spid="20" grpId="0" animBg="1"/>
      <p:bldP spid="20" grpId="1" animBg="1"/>
      <p:bldP spid="21" grpId="0" animBg="1"/>
      <p:bldP spid="16" grpId="0" animBg="1"/>
      <p:bldP spid="2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Box 4"/>
          <p:cNvSpPr txBox="1">
            <a:spLocks noChangeArrowheads="1"/>
          </p:cNvSpPr>
          <p:nvPr/>
        </p:nvSpPr>
        <p:spPr bwMode="auto">
          <a:xfrm>
            <a:off x="1980410" y="123881"/>
            <a:ext cx="6841687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US" sz="3200" dirty="0" smtClean="0">
                <a:solidFill>
                  <a:srgbClr val="FF0000"/>
                </a:solidFill>
                <a:effectLst>
                  <a:outerShdw blurRad="50800" dist="38100" dir="2700000" algn="br">
                    <a:srgbClr val="000000">
                      <a:alpha val="43000"/>
                    </a:srgbClr>
                  </a:outerShdw>
                  <a:reflection stA="50000" endPos="50000" dist="12700" dir="5400000" sy="-100000" algn="bl" rotWithShape="0"/>
                </a:effectLst>
                <a:latin typeface="Comic Sans MS"/>
                <a:cs typeface="Comic Sans MS"/>
              </a:rPr>
              <a:t>Polarized W production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8</a:t>
            </a:fld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25232" y="-105752"/>
            <a:ext cx="1797395" cy="1693134"/>
            <a:chOff x="13473" y="188198"/>
            <a:chExt cx="1797395" cy="1693134"/>
          </a:xfrm>
        </p:grpSpPr>
        <p:pic>
          <p:nvPicPr>
            <p:cNvPr id="6" name="Bild 5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3473" y="188198"/>
              <a:ext cx="1796894" cy="1693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Rectangle 6"/>
            <p:cNvSpPr/>
            <p:nvPr/>
          </p:nvSpPr>
          <p:spPr bwMode="auto">
            <a:xfrm>
              <a:off x="940710" y="670219"/>
              <a:ext cx="870158" cy="38802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mic Sans MS"/>
                  <a:ea typeface="ＭＳ Ｐゴシック" pitchFamily="-112" charset="-128"/>
                  <a:cs typeface="Comic Sans MS"/>
                </a:rPr>
                <a:t>W</a:t>
              </a:r>
              <a:r>
                <a:rPr kumimoji="0" lang="en-US" i="0" u="none" strike="noStrike" cap="none" normalizeH="0" baseline="300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mic Sans MS"/>
                  <a:ea typeface="ＭＳ Ｐゴシック" pitchFamily="-112" charset="-128"/>
                  <a:cs typeface="Comic Sans MS"/>
                </a:rPr>
                <a:t>+/-</a:t>
              </a:r>
              <a:endParaRPr kumimoji="0" lang="en-US" i="0" u="none" strike="noStrike" cap="none" normalizeH="0" baseline="30000" dirty="0">
                <a:ln>
                  <a:noFill/>
                </a:ln>
                <a:solidFill>
                  <a:schemeClr val="tx1"/>
                </a:solidFill>
                <a:effectLst/>
                <a:latin typeface="Comic Sans MS"/>
                <a:ea typeface="ＭＳ Ｐゴシック" pitchFamily="-112" charset="-128"/>
                <a:cs typeface="Comic Sans MS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97696" y="587913"/>
              <a:ext cx="31372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e</a:t>
              </a:r>
              <a:endParaRPr lang="en-US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949800" y="199436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latin typeface="Symbol" charset="2"/>
                  <a:cs typeface="Symbol" charset="2"/>
                </a:rPr>
                <a:t>n</a:t>
              </a:r>
            </a:p>
          </p:txBody>
        </p:sp>
      </p:grpSp>
      <p:pic>
        <p:nvPicPr>
          <p:cNvPr id="10" name="Picture 9" descr="asym-cc-dis.eps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l="5638" t="7715" r="8348"/>
          <a:stretch/>
        </p:blipFill>
        <p:spPr>
          <a:xfrm>
            <a:off x="-1" y="1481540"/>
            <a:ext cx="3899789" cy="5119381"/>
          </a:xfrm>
          <a:prstGeom prst="rect">
            <a:avLst/>
          </a:prstGeom>
        </p:spPr>
      </p:pic>
      <p:pic>
        <p:nvPicPr>
          <p:cNvPr id="12" name="Picture 11" descr="impact-profiles.eps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t="7551"/>
          <a:stretch/>
        </p:blipFill>
        <p:spPr>
          <a:xfrm>
            <a:off x="4287844" y="2368521"/>
            <a:ext cx="4856158" cy="448947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</p:pic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168777388"/>
              </p:ext>
            </p:extLst>
          </p:nvPr>
        </p:nvGraphicFramePr>
        <p:xfrm>
          <a:off x="1729369" y="872970"/>
          <a:ext cx="2438400" cy="558800"/>
        </p:xfrm>
        <a:graphic>
          <a:graphicData uri="http://schemas.openxmlformats.org/presentationml/2006/ole">
            <p:oleObj spid="_x0000_s427010" name="Equation" r:id="rId6" imgW="2438400" imgH="558800" progId="">
              <p:embed/>
            </p:oleObj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480360855"/>
              </p:ext>
            </p:extLst>
          </p:nvPr>
        </p:nvGraphicFramePr>
        <p:xfrm>
          <a:off x="4983561" y="2015642"/>
          <a:ext cx="3695700" cy="342900"/>
        </p:xfrm>
        <a:graphic>
          <a:graphicData uri="http://schemas.openxmlformats.org/presentationml/2006/ole">
            <p:oleObj spid="_x0000_s427011" name="Equation" r:id="rId7" imgW="3695700" imgH="342900" progId="">
              <p:embed/>
            </p:oleObj>
          </a:graphicData>
        </a:graphic>
      </p:graphicFrame>
      <p:sp>
        <p:nvSpPr>
          <p:cNvPr id="16" name="Horizontal Scroll 15"/>
          <p:cNvSpPr/>
          <p:nvPr/>
        </p:nvSpPr>
        <p:spPr bwMode="auto">
          <a:xfrm>
            <a:off x="4715764" y="547481"/>
            <a:ext cx="4106333" cy="1672166"/>
          </a:xfrm>
          <a:prstGeom prst="horizontalScroll">
            <a:avLst/>
          </a:prstGeom>
          <a:gradFill flip="none" rotWithShape="1">
            <a:gsLst>
              <a:gs pos="0">
                <a:srgbClr val="0000FF"/>
              </a:gs>
              <a:gs pos="100000">
                <a:srgbClr val="0000FF"/>
              </a:gs>
              <a:gs pos="50000">
                <a:schemeClr val="bg1"/>
              </a:gs>
            </a:gsLst>
            <a:lin ang="0" scaled="1"/>
            <a:tileRect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983871" y="708824"/>
            <a:ext cx="307007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u="sng" dirty="0" smtClean="0">
                <a:solidFill>
                  <a:srgbClr val="FF6600"/>
                </a:solidFill>
              </a:rPr>
              <a:t>Complementary to SIDIS:</a:t>
            </a:r>
          </a:p>
          <a:p>
            <a:r>
              <a:rPr lang="en-US" sz="1600" dirty="0" smtClean="0"/>
              <a:t>very high Q2-scale</a:t>
            </a:r>
          </a:p>
          <a:p>
            <a:r>
              <a:rPr lang="en-US" sz="1600" dirty="0" smtClean="0"/>
              <a:t>extremely clean theoretically </a:t>
            </a:r>
          </a:p>
          <a:p>
            <a:r>
              <a:rPr lang="en-US" sz="1600" dirty="0" smtClean="0"/>
              <a:t>No Fragmentation function </a:t>
            </a:r>
          </a:p>
          <a:p>
            <a:r>
              <a:rPr lang="en-US" sz="1600" dirty="0" smtClean="0"/>
              <a:t>best way to measure at very high x</a:t>
            </a:r>
            <a:endParaRPr lang="en-US" sz="1600" dirty="0"/>
          </a:p>
        </p:txBody>
      </p:sp>
      <p:grpSp>
        <p:nvGrpSpPr>
          <p:cNvPr id="15" name="Group 17"/>
          <p:cNvGrpSpPr/>
          <p:nvPr/>
        </p:nvGrpSpPr>
        <p:grpSpPr>
          <a:xfrm>
            <a:off x="3800907" y="3751326"/>
            <a:ext cx="771093" cy="924560"/>
            <a:chOff x="3430482" y="2997200"/>
            <a:chExt cx="771093" cy="924560"/>
          </a:xfrm>
        </p:grpSpPr>
        <p:sp>
          <p:nvSpPr>
            <p:cNvPr id="19" name="AutoShape 49"/>
            <p:cNvSpPr>
              <a:spLocks noChangeArrowheads="1"/>
            </p:cNvSpPr>
            <p:nvPr/>
          </p:nvSpPr>
          <p:spPr bwMode="auto">
            <a:xfrm>
              <a:off x="3430482" y="3069416"/>
              <a:ext cx="733425" cy="852344"/>
            </a:xfrm>
            <a:prstGeom prst="curvedRightArrow">
              <a:avLst>
                <a:gd name="adj1" fmla="val 24848"/>
                <a:gd name="adj2" fmla="val 49697"/>
                <a:gd name="adj3" fmla="val 33333"/>
              </a:avLst>
            </a:pr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505200" y="2997200"/>
              <a:ext cx="69637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rgbClr val="FFFFFF"/>
                  </a:solidFill>
                </a:rPr>
                <a:t>QCD</a:t>
              </a:r>
              <a:endParaRPr lang="en-US" dirty="0">
                <a:solidFill>
                  <a:srgbClr val="FFFFFF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505200" y="3495040"/>
              <a:ext cx="47546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</a:rPr>
                <a:t>fit</a:t>
              </a:r>
              <a:endParaRPr 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79547756"/>
      </p:ext>
    </p:extLst>
  </p:cSld>
  <p:clrMapOvr>
    <a:masterClrMapping/>
  </p:clrMapOvr>
  <mc:AlternateContent>
    <mc:Choice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c="http://schemas.openxmlformats.org/markup-compatibility/2006" xmlns:mv="urn:schemas-microsoft-com:mac:vml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9</a:t>
            </a:fld>
            <a:endParaRPr lang="en-US"/>
          </a:p>
        </p:txBody>
      </p:sp>
      <p:pic>
        <p:nvPicPr>
          <p:cNvPr id="7" name="Picture 6" descr="g1-scaling-violation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3"/>
              <a:stretch>
                <a:fillRect/>
              </a:stretch>
            </p:blipFill>
          </mc:Choice>
          <mc:Fallback>
            <p:blipFill>
              <a:blip r:embed="rId4"/>
              <a:stretch>
                <a:fillRect/>
              </a:stretch>
            </p:blipFill>
          </mc:Fallback>
        </mc:AlternateContent>
        <p:spPr>
          <a:xfrm>
            <a:off x="15181" y="914400"/>
            <a:ext cx="3804344" cy="5194300"/>
          </a:xfrm>
          <a:prstGeom prst="rect">
            <a:avLst/>
          </a:prstGeom>
        </p:spPr>
      </p:pic>
      <p:sp>
        <p:nvSpPr>
          <p:cNvPr id="8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9" name="Picture 8" descr="eic-g1-q2slope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5"/>
              <a:stretch>
                <a:fillRect/>
              </a:stretch>
            </p:blipFill>
          </mc:Choice>
          <mc:Fallback>
            <p:blipFill>
              <a:blip r:embed="rId6"/>
              <a:stretch>
                <a:fillRect/>
              </a:stretch>
            </p:blipFill>
          </mc:Fallback>
        </mc:AlternateContent>
        <p:spPr>
          <a:xfrm>
            <a:off x="3417129" y="2794000"/>
            <a:ext cx="5698839" cy="2577017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Proton’s </a:t>
            </a:r>
            <a:r>
              <a:rPr lang="en-GB" sz="2900" b="1" dirty="0" err="1" smtClean="0">
                <a:solidFill>
                  <a:srgbClr val="FF0000"/>
                </a:solidFill>
                <a:latin typeface="+mj-lt"/>
              </a:rPr>
              <a:t>helicity</a:t>
            </a: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 structure - </a:t>
            </a:r>
            <a:r>
              <a:rPr lang="en-GB" sz="2900" b="1" dirty="0" smtClean="0">
                <a:solidFill>
                  <a:srgbClr val="FF0000"/>
                </a:solidFill>
                <a:latin typeface="Symbol" charset="2"/>
                <a:cs typeface="Symbol" charset="2"/>
              </a:rPr>
              <a:t>D</a:t>
            </a: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g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2141832" y="2009436"/>
            <a:ext cx="6291573" cy="1052230"/>
            <a:chOff x="2218032" y="1031536"/>
            <a:chExt cx="6291573" cy="1052230"/>
          </a:xfrm>
        </p:grpSpPr>
        <p:sp>
          <p:nvSpPr>
            <p:cNvPr id="10" name="Notched Right Arrow 9"/>
            <p:cNvSpPr/>
            <p:nvPr/>
          </p:nvSpPr>
          <p:spPr>
            <a:xfrm rot="20111275">
              <a:off x="2218032" y="1822162"/>
              <a:ext cx="2939942" cy="261604"/>
            </a:xfrm>
            <a:prstGeom prst="notchedRigh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3" name="Group 12"/>
            <p:cNvGrpSpPr/>
            <p:nvPr/>
          </p:nvGrpSpPr>
          <p:grpSpPr>
            <a:xfrm>
              <a:off x="5051085" y="1031536"/>
              <a:ext cx="3458520" cy="733856"/>
              <a:chOff x="5051085" y="1031536"/>
              <a:chExt cx="3458520" cy="733856"/>
            </a:xfrm>
          </p:grpSpPr>
          <p:sp>
            <p:nvSpPr>
              <p:cNvPr id="6" name="TextBox 5"/>
              <p:cNvSpPr txBox="1"/>
              <p:nvPr/>
            </p:nvSpPr>
            <p:spPr>
              <a:xfrm>
                <a:off x="6502400" y="1101495"/>
                <a:ext cx="200720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/>
                  <a:t>g</a:t>
                </a:r>
                <a:r>
                  <a:rPr lang="en-US" b="1" baseline="-25000" dirty="0" smtClean="0"/>
                  <a:t>1</a:t>
                </a:r>
                <a:r>
                  <a:rPr lang="en-US" b="1" dirty="0" smtClean="0"/>
                  <a:t> scaling violation</a:t>
                </a:r>
                <a:endParaRPr lang="en-US" b="1" dirty="0"/>
              </a:p>
            </p:txBody>
          </p:sp>
          <p:graphicFrame>
            <p:nvGraphicFramePr>
              <p:cNvPr id="11" name="Object 10"/>
              <p:cNvGraphicFramePr>
                <a:graphicFrameLocks noChangeAspect="1"/>
              </p:cNvGraphicFramePr>
              <p:nvPr/>
            </p:nvGraphicFramePr>
            <p:xfrm>
              <a:off x="5051085" y="1031536"/>
              <a:ext cx="1057615" cy="733856"/>
            </p:xfrm>
            <a:graphic>
              <a:graphicData uri="http://schemas.openxmlformats.org/presentationml/2006/ole">
                <p:oleObj spid="_x0000_s356354" name="Equation" r:id="rId7" imgW="622300" imgH="431800" progId="Equation.3">
                  <p:embed/>
                </p:oleObj>
              </a:graphicData>
            </a:graphic>
          </p:graphicFrame>
        </p:grpSp>
      </p:grpSp>
      <p:grpSp>
        <p:nvGrpSpPr>
          <p:cNvPr id="17" name="Group 16"/>
          <p:cNvGrpSpPr/>
          <p:nvPr/>
        </p:nvGrpSpPr>
        <p:grpSpPr>
          <a:xfrm>
            <a:off x="5473700" y="5396417"/>
            <a:ext cx="1739900" cy="810594"/>
            <a:chOff x="5473700" y="5396417"/>
            <a:chExt cx="1739900" cy="810594"/>
          </a:xfrm>
        </p:grpSpPr>
        <p:sp>
          <p:nvSpPr>
            <p:cNvPr id="15" name="Down Arrow 14"/>
            <p:cNvSpPr/>
            <p:nvPr/>
          </p:nvSpPr>
          <p:spPr>
            <a:xfrm>
              <a:off x="5473700" y="5396417"/>
              <a:ext cx="1739900" cy="305883"/>
            </a:xfrm>
            <a:prstGeom prst="down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aphicFrame>
          <p:nvGraphicFramePr>
            <p:cNvPr id="16" name="Object 15"/>
            <p:cNvGraphicFramePr>
              <a:graphicFrameLocks noChangeAspect="1"/>
            </p:cNvGraphicFramePr>
            <p:nvPr/>
          </p:nvGraphicFramePr>
          <p:xfrm>
            <a:off x="5588000" y="5657850"/>
            <a:ext cx="1431925" cy="549161"/>
          </p:xfrm>
          <a:graphic>
            <a:graphicData uri="http://schemas.openxmlformats.org/presentationml/2006/ole">
              <p:oleObj spid="_x0000_s356355" name="Equation" r:id="rId8" imgW="431800" imgH="165100" progId="Equation.3">
                <p:embed/>
              </p:oleObj>
            </a:graphicData>
          </a:graphic>
        </p:graphicFrame>
      </p:grpSp>
      <p:pic>
        <p:nvPicPr>
          <p:cNvPr id="18" name="Picture 1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86265" y="809570"/>
            <a:ext cx="1939179" cy="616605"/>
          </a:xfrm>
          <a:prstGeom prst="rect">
            <a:avLst/>
          </a:prstGeom>
        </p:spPr>
      </p:pic>
      <p:grpSp>
        <p:nvGrpSpPr>
          <p:cNvPr id="19" name="Group 18"/>
          <p:cNvGrpSpPr/>
          <p:nvPr/>
        </p:nvGrpSpPr>
        <p:grpSpPr>
          <a:xfrm>
            <a:off x="3857625" y="1426175"/>
            <a:ext cx="3147015" cy="369332"/>
            <a:chOff x="457200" y="2328239"/>
            <a:chExt cx="3147015" cy="369332"/>
          </a:xfrm>
        </p:grpSpPr>
        <p:sp>
          <p:nvSpPr>
            <p:cNvPr id="20" name="TextBox 19"/>
            <p:cNvSpPr txBox="1"/>
            <p:nvPr/>
          </p:nvSpPr>
          <p:spPr>
            <a:xfrm>
              <a:off x="457200" y="2328239"/>
              <a:ext cx="314701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FF0000"/>
                  </a:solidFill>
                  <a:latin typeface="Symbol" charset="2"/>
                  <a:cs typeface="Symbol" charset="2"/>
                </a:rPr>
                <a:t>D</a:t>
              </a:r>
              <a:r>
                <a:rPr lang="en-US" b="1" dirty="0" smtClean="0">
                  <a:solidFill>
                    <a:srgbClr val="FF0000"/>
                  </a:solidFill>
                </a:rPr>
                <a:t>g(x,Q</a:t>
              </a:r>
              <a:r>
                <a:rPr lang="en-US" b="1" baseline="30000" dirty="0" smtClean="0">
                  <a:solidFill>
                    <a:srgbClr val="FF0000"/>
                  </a:solidFill>
                </a:rPr>
                <a:t>2</a:t>
              </a:r>
              <a:r>
                <a:rPr lang="en-US" b="1" dirty="0" smtClean="0">
                  <a:solidFill>
                    <a:srgbClr val="FF0000"/>
                  </a:solidFill>
                </a:rPr>
                <a:t>)</a:t>
              </a:r>
              <a:r>
                <a:rPr lang="en-US" b="1" dirty="0" smtClean="0">
                  <a:solidFill>
                    <a:srgbClr val="0000FF"/>
                  </a:solidFill>
                </a:rPr>
                <a:t>=</a:t>
              </a:r>
              <a:r>
                <a:rPr lang="en-US" b="1" dirty="0" err="1" smtClean="0">
                  <a:solidFill>
                    <a:srgbClr val="0000FF"/>
                  </a:solidFill>
                </a:rPr>
                <a:t>g</a:t>
              </a:r>
              <a:r>
                <a:rPr lang="en-US" b="1" dirty="0" smtClean="0">
                  <a:solidFill>
                    <a:srgbClr val="0000FF"/>
                  </a:solidFill>
                </a:rPr>
                <a:t>      (x,Q</a:t>
              </a:r>
              <a:r>
                <a:rPr lang="en-US" b="1" baseline="30000" dirty="0" smtClean="0">
                  <a:solidFill>
                    <a:srgbClr val="0000FF"/>
                  </a:solidFill>
                </a:rPr>
                <a:t>2</a:t>
              </a:r>
              <a:r>
                <a:rPr lang="en-US" b="1" dirty="0" smtClean="0">
                  <a:solidFill>
                    <a:srgbClr val="0000FF"/>
                  </a:solidFill>
                </a:rPr>
                <a:t>)-g      (x,Q</a:t>
              </a:r>
              <a:r>
                <a:rPr lang="en-US" b="1" baseline="30000" dirty="0" smtClean="0">
                  <a:solidFill>
                    <a:srgbClr val="0000FF"/>
                  </a:solidFill>
                </a:rPr>
                <a:t>2</a:t>
              </a:r>
              <a:r>
                <a:rPr lang="en-US" b="1" dirty="0" smtClean="0">
                  <a:solidFill>
                    <a:srgbClr val="0000FF"/>
                  </a:solidFill>
                </a:rPr>
                <a:t>)</a:t>
              </a:r>
              <a:endParaRPr lang="en-US" b="1" dirty="0">
                <a:solidFill>
                  <a:srgbClr val="0000FF"/>
                </a:solidFill>
              </a:endParaRPr>
            </a:p>
          </p:txBody>
        </p:sp>
        <p:cxnSp>
          <p:nvCxnSpPr>
            <p:cNvPr id="21" name="Straight Arrow Connector 20"/>
            <p:cNvCxnSpPr/>
            <p:nvPr/>
          </p:nvCxnSpPr>
          <p:spPr>
            <a:xfrm>
              <a:off x="1630165" y="2495337"/>
              <a:ext cx="211679" cy="11140"/>
            </a:xfrm>
            <a:prstGeom prst="straightConnector1">
              <a:avLst/>
            </a:prstGeom>
            <a:ln w="19050">
              <a:solidFill>
                <a:schemeClr val="accent3">
                  <a:lumMod val="75000"/>
                </a:schemeClr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/>
            <p:cNvCxnSpPr/>
            <p:nvPr/>
          </p:nvCxnSpPr>
          <p:spPr>
            <a:xfrm>
              <a:off x="1574460" y="2597311"/>
              <a:ext cx="211679" cy="1114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/>
            <p:cNvCxnSpPr/>
            <p:nvPr/>
          </p:nvCxnSpPr>
          <p:spPr>
            <a:xfrm>
              <a:off x="2673845" y="2502917"/>
              <a:ext cx="211679" cy="11140"/>
            </a:xfrm>
            <a:prstGeom prst="straightConnector1">
              <a:avLst/>
            </a:prstGeom>
            <a:ln w="19050">
              <a:solidFill>
                <a:schemeClr val="accent3">
                  <a:lumMod val="75000"/>
                </a:schemeClr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/>
            <p:cNvCxnSpPr/>
            <p:nvPr/>
          </p:nvCxnSpPr>
          <p:spPr>
            <a:xfrm rot="10800000">
              <a:off x="2618140" y="2604891"/>
              <a:ext cx="211679" cy="1114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TextBox 24"/>
          <p:cNvSpPr txBox="1"/>
          <p:nvPr/>
        </p:nvSpPr>
        <p:spPr>
          <a:xfrm>
            <a:off x="6285949" y="695270"/>
            <a:ext cx="28580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It is measured in inclusive data via spin asymmetry:</a:t>
            </a:r>
          </a:p>
          <a:p>
            <a:pPr algn="ctr"/>
            <a:r>
              <a:rPr lang="en-US" b="1" dirty="0" smtClean="0"/>
              <a:t>A</a:t>
            </a:r>
            <a:r>
              <a:rPr lang="en-US" b="1" baseline="-25000" dirty="0" smtClean="0"/>
              <a:t>LL</a:t>
            </a:r>
            <a:r>
              <a:rPr lang="en-US" b="1" dirty="0" smtClean="0"/>
              <a:t> -&gt; </a:t>
            </a:r>
            <a:r>
              <a:rPr lang="en-US" b="1" dirty="0" err="1" smtClean="0">
                <a:latin typeface="Symbol" charset="2"/>
                <a:cs typeface="Symbol" charset="2"/>
              </a:rPr>
              <a:t>D</a:t>
            </a:r>
            <a:r>
              <a:rPr lang="en-US" b="1" dirty="0" err="1" smtClean="0"/>
              <a:t>q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TIMING" val="|32.3"/>
</p:tagLst>
</file>

<file path=ppt/tags/tag2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TIMING" val="|12.4|1.:|1.8|16.9|0.9|0.9|12.5|2.5|1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23323</TotalTime>
  <Words>2673</Words>
  <Application>Microsoft Macintosh PowerPoint</Application>
  <PresentationFormat>On-screen Show (4:3)</PresentationFormat>
  <Paragraphs>518</Paragraphs>
  <Slides>38</Slides>
  <Notes>6</Notes>
  <HiddenSlides>0</HiddenSlides>
  <MMClips>0</MMClips>
  <ScaleCrop>false</ScaleCrop>
  <HeadingPairs>
    <vt:vector size="6" baseType="variant">
      <vt:variant>
        <vt:lpstr>Design Template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38</vt:i4>
      </vt:variant>
    </vt:vector>
  </HeadingPairs>
  <TitlesOfParts>
    <vt:vector size="41" baseType="lpstr">
      <vt:lpstr>Office Theme</vt:lpstr>
      <vt:lpstr>Equation.3</vt:lpstr>
      <vt:lpstr>Equation</vt:lpstr>
      <vt:lpstr>Salvatore Fazio  for the BNL EIC Science Task Force  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</vt:vector>
  </TitlesOfParts>
  <Company>Brookhaven National Laboratory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Theta_gamma vs Pt</dc:title>
  <dc:creator>Salvatore Fazio</dc:creator>
  <cp:lastModifiedBy>Salvatore Fazio</cp:lastModifiedBy>
  <cp:revision>648</cp:revision>
  <cp:lastPrinted>2012-03-22T00:20:48Z</cp:lastPrinted>
  <dcterms:created xsi:type="dcterms:W3CDTF">2014-08-18T14:29:11Z</dcterms:created>
  <dcterms:modified xsi:type="dcterms:W3CDTF">2014-08-18T20:28:22Z</dcterms:modified>
</cp:coreProperties>
</file>